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4" r:id="rId4"/>
    <p:sldId id="267" r:id="rId5"/>
    <p:sldId id="270" r:id="rId6"/>
    <p:sldId id="269" r:id="rId7"/>
    <p:sldId id="283" r:id="rId8"/>
    <p:sldId id="282" r:id="rId9"/>
    <p:sldId id="268" r:id="rId10"/>
    <p:sldId id="271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75" r:id="rId21"/>
    <p:sldId id="263" r:id="rId22"/>
    <p:sldId id="25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45"/>
    <a:srgbClr val="30318B"/>
    <a:srgbClr val="2E3193"/>
    <a:srgbClr val="00216C"/>
    <a:srgbClr val="FFFFFF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9CACA4-4D83-4CAB-88DD-589CEDCAFBA3}" type="doc">
      <dgm:prSet loTypeId="urn:microsoft.com/office/officeart/2005/8/layout/target1" loCatId="relationship" qsTypeId="urn:microsoft.com/office/officeart/2005/8/quickstyle/3d2" qsCatId="3D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0F10F441-DD7F-4B6D-84A6-1F5F0D8E6E2C}">
      <dgm:prSet phldrT="[텍스트]" custT="1"/>
      <dgm:spPr/>
      <dgm:t>
        <a:bodyPr/>
        <a:lstStyle/>
        <a:p>
          <a:pPr latinLnBrk="1"/>
          <a:r>
            <a:rPr lang="ko-KR" altLang="en-US" sz="1600" b="1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얼리어답터</a:t>
          </a:r>
          <a:r>
            <a: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74,029,800</a:t>
          </a:r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0A766108-3D58-4E98-8AB1-308DFA7D5BFF}" type="parTrans" cxnId="{8A20F6D8-FDC8-4CE8-8260-96FA5EBB9578}">
      <dgm:prSet/>
      <dgm:spPr/>
      <dgm:t>
        <a:bodyPr/>
        <a:lstStyle/>
        <a:p>
          <a:pPr latinLnBrk="1"/>
          <a:endParaRPr lang="ko-KR" altLang="en-US"/>
        </a:p>
      </dgm:t>
    </dgm:pt>
    <dgm:pt modelId="{C96F3DB8-5FA7-42D7-BBB6-86F4E94B348C}" type="sibTrans" cxnId="{8A20F6D8-FDC8-4CE8-8260-96FA5EBB9578}">
      <dgm:prSet/>
      <dgm:spPr/>
      <dgm:t>
        <a:bodyPr/>
        <a:lstStyle/>
        <a:p>
          <a:pPr latinLnBrk="1"/>
          <a:endParaRPr lang="ko-KR" altLang="en-US"/>
        </a:p>
      </dgm:t>
    </dgm:pt>
    <dgm:pt modelId="{BEB96C07-6F89-4112-91A8-102D8208BA88}">
      <dgm:prSet phldrT="[텍스트]" custT="1"/>
      <dgm:spPr/>
      <dgm:t>
        <a:bodyPr/>
        <a:lstStyle/>
        <a:p>
          <a:pPr latinLnBrk="1"/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국내 휠체어 </a:t>
          </a:r>
          <a:r>
            <a: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5,287,840,000</a:t>
          </a:r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4202E15-2E90-4A55-A388-AFE13639C495}" type="parTrans" cxnId="{FD548E7E-49C3-42B5-9F0C-4CA327D96485}">
      <dgm:prSet/>
      <dgm:spPr/>
      <dgm:t>
        <a:bodyPr/>
        <a:lstStyle/>
        <a:p>
          <a:pPr latinLnBrk="1"/>
          <a:endParaRPr lang="ko-KR" altLang="en-US"/>
        </a:p>
      </dgm:t>
    </dgm:pt>
    <dgm:pt modelId="{D0AA1AAA-3FF6-4C43-99DA-87521A1FA106}" type="sibTrans" cxnId="{FD548E7E-49C3-42B5-9F0C-4CA327D96485}">
      <dgm:prSet/>
      <dgm:spPr/>
      <dgm:t>
        <a:bodyPr/>
        <a:lstStyle/>
        <a:p>
          <a:pPr latinLnBrk="1"/>
          <a:endParaRPr lang="ko-KR" altLang="en-US"/>
        </a:p>
      </dgm:t>
    </dgm:pt>
    <dgm:pt modelId="{D0706619-70D1-41CC-A12A-E6001C4627A5}">
      <dgm:prSet phldrT="[텍스트]" custT="1"/>
      <dgm:spPr/>
      <dgm:t>
        <a:bodyPr/>
        <a:lstStyle/>
        <a:p>
          <a:pPr latinLnBrk="1"/>
          <a:r>
            <a:rPr lang="ko-KR" altLang="en-US" sz="1600" b="1">
              <a:latin typeface="HY헤드라인M" panose="02030600000101010101" pitchFamily="18" charset="-127"/>
              <a:ea typeface="HY헤드라인M" panose="02030600000101010101" pitchFamily="18" charset="-127"/>
            </a:rPr>
            <a:t>커뮤니티를 사용하는 휠체어 사용자</a:t>
          </a:r>
          <a:r>
            <a:rPr lang="en-US" altLang="ko-KR" sz="1600" b="1">
              <a:latin typeface="HY헤드라인M" panose="02030600000101010101" pitchFamily="18" charset="-127"/>
              <a:ea typeface="HY헤드라인M" panose="02030600000101010101" pitchFamily="18" charset="-127"/>
            </a:rPr>
            <a:t>740,298,000</a:t>
          </a:r>
          <a:r>
            <a:rPr lang="ko-KR" altLang="en-US" sz="1600" b="1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AAE1F70A-4497-4004-B9C5-767549CC113F}" type="parTrans" cxnId="{C3BB51D6-8D5E-4DA6-AC34-1049EB86D064}">
      <dgm:prSet/>
      <dgm:spPr/>
      <dgm:t>
        <a:bodyPr/>
        <a:lstStyle/>
        <a:p>
          <a:pPr latinLnBrk="1"/>
          <a:endParaRPr lang="ko-KR" altLang="en-US"/>
        </a:p>
      </dgm:t>
    </dgm:pt>
    <dgm:pt modelId="{DAB0B572-2E9F-486F-BE88-8ACB0DC772AE}" type="sibTrans" cxnId="{C3BB51D6-8D5E-4DA6-AC34-1049EB86D064}">
      <dgm:prSet/>
      <dgm:spPr/>
      <dgm:t>
        <a:bodyPr/>
        <a:lstStyle/>
        <a:p>
          <a:pPr latinLnBrk="1"/>
          <a:endParaRPr lang="ko-KR" altLang="en-US"/>
        </a:p>
      </dgm:t>
    </dgm:pt>
    <dgm:pt modelId="{F9ABB681-F066-46BF-84EF-C36E2B21D571}">
      <dgm:prSet custT="1"/>
      <dgm:spPr/>
      <dgm:t>
        <a:bodyPr/>
        <a:lstStyle/>
        <a:p>
          <a:pPr latinLnBrk="1"/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병원에 있지 않은 </a:t>
          </a:r>
          <a:endParaRPr lang="en-US" altLang="ko-KR" sz="1600" b="1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휠체어 사용자</a:t>
          </a:r>
          <a:r>
            <a: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3,701,490,000</a:t>
          </a:r>
          <a:r>
            <a:rPr lang="ko-KR" altLang="en-US" sz="1600" b="1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en-US" altLang="ko-KR" sz="1600" b="1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gm:t>
    </dgm:pt>
    <dgm:pt modelId="{9ED94537-728A-4B53-BB03-6446971D817C}" type="sibTrans" cxnId="{D846F768-4E52-4F04-822F-286A2D156BFB}">
      <dgm:prSet/>
      <dgm:spPr/>
      <dgm:t>
        <a:bodyPr/>
        <a:lstStyle/>
        <a:p>
          <a:pPr latinLnBrk="1"/>
          <a:endParaRPr lang="ko-KR" altLang="en-US"/>
        </a:p>
      </dgm:t>
    </dgm:pt>
    <dgm:pt modelId="{5FB1938D-7D89-4D28-9D80-BAD438299C5F}" type="parTrans" cxnId="{D846F768-4E52-4F04-822F-286A2D156BFB}">
      <dgm:prSet/>
      <dgm:spPr/>
      <dgm:t>
        <a:bodyPr/>
        <a:lstStyle/>
        <a:p>
          <a:pPr latinLnBrk="1"/>
          <a:endParaRPr lang="ko-KR" altLang="en-US"/>
        </a:p>
      </dgm:t>
    </dgm:pt>
    <dgm:pt modelId="{843E2482-7063-4A78-A8B4-8C87DCF0DADD}" type="pres">
      <dgm:prSet presAssocID="{919CACA4-4D83-4CAB-88DD-589CEDCAFBA3}" presName="composite" presStyleCnt="0">
        <dgm:presLayoutVars>
          <dgm:chMax val="5"/>
          <dgm:dir/>
          <dgm:resizeHandles val="exact"/>
        </dgm:presLayoutVars>
      </dgm:prSet>
      <dgm:spPr/>
    </dgm:pt>
    <dgm:pt modelId="{C08E801A-4307-49C0-8027-5D1EA65F9181}" type="pres">
      <dgm:prSet presAssocID="{0F10F441-DD7F-4B6D-84A6-1F5F0D8E6E2C}" presName="circle1" presStyleLbl="lnNode1" presStyleIdx="0" presStyleCnt="4"/>
      <dgm:spPr>
        <a:solidFill>
          <a:srgbClr val="FF0000"/>
        </a:solidFill>
      </dgm:spPr>
    </dgm:pt>
    <dgm:pt modelId="{BC644D6F-78AA-4483-A821-C08A1D500287}" type="pres">
      <dgm:prSet presAssocID="{0F10F441-DD7F-4B6D-84A6-1F5F0D8E6E2C}" presName="text1" presStyleLbl="revTx" presStyleIdx="0" presStyleCnt="4">
        <dgm:presLayoutVars>
          <dgm:bulletEnabled val="1"/>
        </dgm:presLayoutVars>
      </dgm:prSet>
      <dgm:spPr/>
    </dgm:pt>
    <dgm:pt modelId="{372384F4-7542-4189-B314-87C774B6CE77}" type="pres">
      <dgm:prSet presAssocID="{0F10F441-DD7F-4B6D-84A6-1F5F0D8E6E2C}" presName="line1" presStyleLbl="callout" presStyleIdx="0" presStyleCnt="8"/>
      <dgm:spPr/>
    </dgm:pt>
    <dgm:pt modelId="{E20EFC70-E62E-40A6-ADF4-8BFDE14AD458}" type="pres">
      <dgm:prSet presAssocID="{0F10F441-DD7F-4B6D-84A6-1F5F0D8E6E2C}" presName="d1" presStyleLbl="callout" presStyleIdx="1" presStyleCnt="8"/>
      <dgm:spPr/>
    </dgm:pt>
    <dgm:pt modelId="{36CC6578-1E07-4AB8-AA84-6AABDFAE214A}" type="pres">
      <dgm:prSet presAssocID="{D0706619-70D1-41CC-A12A-E6001C4627A5}" presName="circle2" presStyleLbl="lnNode1" presStyleIdx="1" presStyleCnt="4"/>
      <dgm:spPr>
        <a:solidFill>
          <a:schemeClr val="accent4">
            <a:lumMod val="60000"/>
            <a:lumOff val="40000"/>
          </a:schemeClr>
        </a:solidFill>
      </dgm:spPr>
    </dgm:pt>
    <dgm:pt modelId="{07C322C2-A53A-4A59-B93F-EB8304FC8795}" type="pres">
      <dgm:prSet presAssocID="{D0706619-70D1-41CC-A12A-E6001C4627A5}" presName="text2" presStyleLbl="revTx" presStyleIdx="1" presStyleCnt="4">
        <dgm:presLayoutVars>
          <dgm:bulletEnabled val="1"/>
        </dgm:presLayoutVars>
      </dgm:prSet>
      <dgm:spPr/>
    </dgm:pt>
    <dgm:pt modelId="{5BF2481C-E20A-422E-BD80-C41D69DFC4BD}" type="pres">
      <dgm:prSet presAssocID="{D0706619-70D1-41CC-A12A-E6001C4627A5}" presName="line2" presStyleLbl="callout" presStyleIdx="2" presStyleCnt="8"/>
      <dgm:spPr/>
    </dgm:pt>
    <dgm:pt modelId="{07DE7640-43EF-4B5F-A9FD-2C00F3E07059}" type="pres">
      <dgm:prSet presAssocID="{D0706619-70D1-41CC-A12A-E6001C4627A5}" presName="d2" presStyleLbl="callout" presStyleIdx="3" presStyleCnt="8"/>
      <dgm:spPr/>
    </dgm:pt>
    <dgm:pt modelId="{BE11095B-C85B-480E-BDA9-6891B721CA42}" type="pres">
      <dgm:prSet presAssocID="{F9ABB681-F066-46BF-84EF-C36E2B21D571}" presName="circle3" presStyleLbl="lnNode1" presStyleIdx="2" presStyleCnt="4"/>
      <dgm:spPr>
        <a:solidFill>
          <a:schemeClr val="accent5">
            <a:lumMod val="75000"/>
          </a:schemeClr>
        </a:solidFill>
      </dgm:spPr>
    </dgm:pt>
    <dgm:pt modelId="{D53AFD1B-264D-4AD5-89A7-131BCC7D8259}" type="pres">
      <dgm:prSet presAssocID="{F9ABB681-F066-46BF-84EF-C36E2B21D571}" presName="text3" presStyleLbl="revTx" presStyleIdx="2" presStyleCnt="4">
        <dgm:presLayoutVars>
          <dgm:bulletEnabled val="1"/>
        </dgm:presLayoutVars>
      </dgm:prSet>
      <dgm:spPr/>
    </dgm:pt>
    <dgm:pt modelId="{9FD69191-8D15-40E5-8CDF-41AC0750CE71}" type="pres">
      <dgm:prSet presAssocID="{F9ABB681-F066-46BF-84EF-C36E2B21D571}" presName="line3" presStyleLbl="callout" presStyleIdx="4" presStyleCnt="8"/>
      <dgm:spPr/>
    </dgm:pt>
    <dgm:pt modelId="{C0C17D66-B63D-44BD-82DF-5CC06123D817}" type="pres">
      <dgm:prSet presAssocID="{F9ABB681-F066-46BF-84EF-C36E2B21D571}" presName="d3" presStyleLbl="callout" presStyleIdx="5" presStyleCnt="8"/>
      <dgm:spPr/>
    </dgm:pt>
    <dgm:pt modelId="{D0EAC3CD-B1BE-4A7C-BCC8-EA5238CE4C37}" type="pres">
      <dgm:prSet presAssocID="{BEB96C07-6F89-4112-91A8-102D8208BA88}" presName="circle4" presStyleLbl="lnNode1" presStyleIdx="3" presStyleCnt="4"/>
      <dgm:spPr>
        <a:solidFill>
          <a:schemeClr val="bg2">
            <a:lumMod val="10000"/>
          </a:schemeClr>
        </a:solidFill>
      </dgm:spPr>
    </dgm:pt>
    <dgm:pt modelId="{E857F11E-CF0A-48AE-8192-B81EA3AE45D9}" type="pres">
      <dgm:prSet presAssocID="{BEB96C07-6F89-4112-91A8-102D8208BA88}" presName="text4" presStyleLbl="revTx" presStyleIdx="3" presStyleCnt="4">
        <dgm:presLayoutVars>
          <dgm:bulletEnabled val="1"/>
        </dgm:presLayoutVars>
      </dgm:prSet>
      <dgm:spPr/>
    </dgm:pt>
    <dgm:pt modelId="{599492EA-058E-47EC-AA3F-BAD9D55AA6A4}" type="pres">
      <dgm:prSet presAssocID="{BEB96C07-6F89-4112-91A8-102D8208BA88}" presName="line4" presStyleLbl="callout" presStyleIdx="6" presStyleCnt="8"/>
      <dgm:spPr/>
    </dgm:pt>
    <dgm:pt modelId="{08D0B8C9-4D48-4771-9100-FDCB6E01A32C}" type="pres">
      <dgm:prSet presAssocID="{BEB96C07-6F89-4112-91A8-102D8208BA88}" presName="d4" presStyleLbl="callout" presStyleIdx="7" presStyleCnt="8"/>
      <dgm:spPr/>
    </dgm:pt>
  </dgm:ptLst>
  <dgm:cxnLst>
    <dgm:cxn modelId="{BA489B07-4EA1-41C5-A0E7-AA121CE6031F}" type="presOf" srcId="{919CACA4-4D83-4CAB-88DD-589CEDCAFBA3}" destId="{843E2482-7063-4A78-A8B4-8C87DCF0DADD}" srcOrd="0" destOrd="0" presId="urn:microsoft.com/office/officeart/2005/8/layout/target1"/>
    <dgm:cxn modelId="{67258909-C038-4D78-A1A1-D2BF6B5DC186}" type="presOf" srcId="{0F10F441-DD7F-4B6D-84A6-1F5F0D8E6E2C}" destId="{BC644D6F-78AA-4483-A821-C08A1D500287}" srcOrd="0" destOrd="0" presId="urn:microsoft.com/office/officeart/2005/8/layout/target1"/>
    <dgm:cxn modelId="{3314B00B-51A2-4322-8BD0-4E331C2A4582}" type="presOf" srcId="{F9ABB681-F066-46BF-84EF-C36E2B21D571}" destId="{D53AFD1B-264D-4AD5-89A7-131BCC7D8259}" srcOrd="0" destOrd="0" presId="urn:microsoft.com/office/officeart/2005/8/layout/target1"/>
    <dgm:cxn modelId="{F385AB38-8EF3-49D6-B7B4-F928ABDB49EF}" type="presOf" srcId="{BEB96C07-6F89-4112-91A8-102D8208BA88}" destId="{E857F11E-CF0A-48AE-8192-B81EA3AE45D9}" srcOrd="0" destOrd="0" presId="urn:microsoft.com/office/officeart/2005/8/layout/target1"/>
    <dgm:cxn modelId="{65C4AE38-8FD0-44D3-A99D-AC386EBA6DB8}" type="presOf" srcId="{D0706619-70D1-41CC-A12A-E6001C4627A5}" destId="{07C322C2-A53A-4A59-B93F-EB8304FC8795}" srcOrd="0" destOrd="0" presId="urn:microsoft.com/office/officeart/2005/8/layout/target1"/>
    <dgm:cxn modelId="{D846F768-4E52-4F04-822F-286A2D156BFB}" srcId="{919CACA4-4D83-4CAB-88DD-589CEDCAFBA3}" destId="{F9ABB681-F066-46BF-84EF-C36E2B21D571}" srcOrd="2" destOrd="0" parTransId="{5FB1938D-7D89-4D28-9D80-BAD438299C5F}" sibTransId="{9ED94537-728A-4B53-BB03-6446971D817C}"/>
    <dgm:cxn modelId="{FD548E7E-49C3-42B5-9F0C-4CA327D96485}" srcId="{919CACA4-4D83-4CAB-88DD-589CEDCAFBA3}" destId="{BEB96C07-6F89-4112-91A8-102D8208BA88}" srcOrd="3" destOrd="0" parTransId="{94202E15-2E90-4A55-A388-AFE13639C495}" sibTransId="{D0AA1AAA-3FF6-4C43-99DA-87521A1FA106}"/>
    <dgm:cxn modelId="{C3BB51D6-8D5E-4DA6-AC34-1049EB86D064}" srcId="{919CACA4-4D83-4CAB-88DD-589CEDCAFBA3}" destId="{D0706619-70D1-41CC-A12A-E6001C4627A5}" srcOrd="1" destOrd="0" parTransId="{AAE1F70A-4497-4004-B9C5-767549CC113F}" sibTransId="{DAB0B572-2E9F-486F-BE88-8ACB0DC772AE}"/>
    <dgm:cxn modelId="{8A20F6D8-FDC8-4CE8-8260-96FA5EBB9578}" srcId="{919CACA4-4D83-4CAB-88DD-589CEDCAFBA3}" destId="{0F10F441-DD7F-4B6D-84A6-1F5F0D8E6E2C}" srcOrd="0" destOrd="0" parTransId="{0A766108-3D58-4E98-8AB1-308DFA7D5BFF}" sibTransId="{C96F3DB8-5FA7-42D7-BBB6-86F4E94B348C}"/>
    <dgm:cxn modelId="{81FDFAA7-8784-4596-A401-6BD852B96DA4}" type="presParOf" srcId="{843E2482-7063-4A78-A8B4-8C87DCF0DADD}" destId="{C08E801A-4307-49C0-8027-5D1EA65F9181}" srcOrd="0" destOrd="0" presId="urn:microsoft.com/office/officeart/2005/8/layout/target1"/>
    <dgm:cxn modelId="{BB34C97E-94CA-47F7-A123-8C4FB77AADE9}" type="presParOf" srcId="{843E2482-7063-4A78-A8B4-8C87DCF0DADD}" destId="{BC644D6F-78AA-4483-A821-C08A1D500287}" srcOrd="1" destOrd="0" presId="urn:microsoft.com/office/officeart/2005/8/layout/target1"/>
    <dgm:cxn modelId="{A0DD00C7-F7DC-4811-B592-3C26DADDA0EC}" type="presParOf" srcId="{843E2482-7063-4A78-A8B4-8C87DCF0DADD}" destId="{372384F4-7542-4189-B314-87C774B6CE77}" srcOrd="2" destOrd="0" presId="urn:microsoft.com/office/officeart/2005/8/layout/target1"/>
    <dgm:cxn modelId="{D2AA1363-3B7B-4D63-A214-3337E5BE04D8}" type="presParOf" srcId="{843E2482-7063-4A78-A8B4-8C87DCF0DADD}" destId="{E20EFC70-E62E-40A6-ADF4-8BFDE14AD458}" srcOrd="3" destOrd="0" presId="urn:microsoft.com/office/officeart/2005/8/layout/target1"/>
    <dgm:cxn modelId="{3F9F2423-4668-4122-90C7-DDA11A3B795B}" type="presParOf" srcId="{843E2482-7063-4A78-A8B4-8C87DCF0DADD}" destId="{36CC6578-1E07-4AB8-AA84-6AABDFAE214A}" srcOrd="4" destOrd="0" presId="urn:microsoft.com/office/officeart/2005/8/layout/target1"/>
    <dgm:cxn modelId="{3A403410-EA6C-480E-A355-7FEBE7B43141}" type="presParOf" srcId="{843E2482-7063-4A78-A8B4-8C87DCF0DADD}" destId="{07C322C2-A53A-4A59-B93F-EB8304FC8795}" srcOrd="5" destOrd="0" presId="urn:microsoft.com/office/officeart/2005/8/layout/target1"/>
    <dgm:cxn modelId="{40F98004-7271-4F0E-81AA-9C16DE4318D2}" type="presParOf" srcId="{843E2482-7063-4A78-A8B4-8C87DCF0DADD}" destId="{5BF2481C-E20A-422E-BD80-C41D69DFC4BD}" srcOrd="6" destOrd="0" presId="urn:microsoft.com/office/officeart/2005/8/layout/target1"/>
    <dgm:cxn modelId="{83D1550F-C974-4885-AAA0-4DB517200E5A}" type="presParOf" srcId="{843E2482-7063-4A78-A8B4-8C87DCF0DADD}" destId="{07DE7640-43EF-4B5F-A9FD-2C00F3E07059}" srcOrd="7" destOrd="0" presId="urn:microsoft.com/office/officeart/2005/8/layout/target1"/>
    <dgm:cxn modelId="{E09EEC58-C08E-4437-9B8F-E6A0A304F669}" type="presParOf" srcId="{843E2482-7063-4A78-A8B4-8C87DCF0DADD}" destId="{BE11095B-C85B-480E-BDA9-6891B721CA42}" srcOrd="8" destOrd="0" presId="urn:microsoft.com/office/officeart/2005/8/layout/target1"/>
    <dgm:cxn modelId="{805A10D5-8E5E-4453-80FC-238532B03D84}" type="presParOf" srcId="{843E2482-7063-4A78-A8B4-8C87DCF0DADD}" destId="{D53AFD1B-264D-4AD5-89A7-131BCC7D8259}" srcOrd="9" destOrd="0" presId="urn:microsoft.com/office/officeart/2005/8/layout/target1"/>
    <dgm:cxn modelId="{EF4C67C9-12AF-497B-B1E2-826F919D77B1}" type="presParOf" srcId="{843E2482-7063-4A78-A8B4-8C87DCF0DADD}" destId="{9FD69191-8D15-40E5-8CDF-41AC0750CE71}" srcOrd="10" destOrd="0" presId="urn:microsoft.com/office/officeart/2005/8/layout/target1"/>
    <dgm:cxn modelId="{C001DC51-9F31-48C8-869E-793CCB9A0B65}" type="presParOf" srcId="{843E2482-7063-4A78-A8B4-8C87DCF0DADD}" destId="{C0C17D66-B63D-44BD-82DF-5CC06123D817}" srcOrd="11" destOrd="0" presId="urn:microsoft.com/office/officeart/2005/8/layout/target1"/>
    <dgm:cxn modelId="{0D9EB11B-1F83-4883-9452-D5EA90F1CC9C}" type="presParOf" srcId="{843E2482-7063-4A78-A8B4-8C87DCF0DADD}" destId="{D0EAC3CD-B1BE-4A7C-BCC8-EA5238CE4C37}" srcOrd="12" destOrd="0" presId="urn:microsoft.com/office/officeart/2005/8/layout/target1"/>
    <dgm:cxn modelId="{72921F6E-A580-49BD-AFEF-EE917BE5C85D}" type="presParOf" srcId="{843E2482-7063-4A78-A8B4-8C87DCF0DADD}" destId="{E857F11E-CF0A-48AE-8192-B81EA3AE45D9}" srcOrd="13" destOrd="0" presId="urn:microsoft.com/office/officeart/2005/8/layout/target1"/>
    <dgm:cxn modelId="{9560D70B-3C00-4FBE-BCB9-5EB210A71FF8}" type="presParOf" srcId="{843E2482-7063-4A78-A8B4-8C87DCF0DADD}" destId="{599492EA-058E-47EC-AA3F-BAD9D55AA6A4}" srcOrd="14" destOrd="0" presId="urn:microsoft.com/office/officeart/2005/8/layout/target1"/>
    <dgm:cxn modelId="{2D9750BE-1F7E-4517-8E5B-1667D9AE8960}" type="presParOf" srcId="{843E2482-7063-4A78-A8B4-8C87DCF0DADD}" destId="{08D0B8C9-4D48-4771-9100-FDCB6E01A32C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AC3CD-B1BE-4A7C-BCC8-EA5238CE4C37}">
      <dsp:nvSpPr>
        <dsp:cNvPr id="0" name=""/>
        <dsp:cNvSpPr/>
      </dsp:nvSpPr>
      <dsp:spPr>
        <a:xfrm>
          <a:off x="857352" y="1354666"/>
          <a:ext cx="4064000" cy="4064000"/>
        </a:xfrm>
        <a:prstGeom prst="ellipse">
          <a:avLst/>
        </a:prstGeom>
        <a:solidFill>
          <a:schemeClr val="bg2">
            <a:lumMod val="1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11095B-C85B-480E-BDA9-6891B721CA42}">
      <dsp:nvSpPr>
        <dsp:cNvPr id="0" name=""/>
        <dsp:cNvSpPr/>
      </dsp:nvSpPr>
      <dsp:spPr>
        <a:xfrm>
          <a:off x="1438165" y="1935480"/>
          <a:ext cx="2902373" cy="2902373"/>
        </a:xfrm>
        <a:prstGeom prst="ellipse">
          <a:avLst/>
        </a:prstGeom>
        <a:solidFill>
          <a:schemeClr val="accent5">
            <a:lumMod val="75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CC6578-1E07-4AB8-AA84-6AABDFAE214A}">
      <dsp:nvSpPr>
        <dsp:cNvPr id="0" name=""/>
        <dsp:cNvSpPr/>
      </dsp:nvSpPr>
      <dsp:spPr>
        <a:xfrm>
          <a:off x="2018640" y="2515954"/>
          <a:ext cx="1741424" cy="1741424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E801A-4307-49C0-8027-5D1EA65F9181}">
      <dsp:nvSpPr>
        <dsp:cNvPr id="0" name=""/>
        <dsp:cNvSpPr/>
      </dsp:nvSpPr>
      <dsp:spPr>
        <a:xfrm>
          <a:off x="2599115" y="3096429"/>
          <a:ext cx="580474" cy="580474"/>
        </a:xfrm>
        <a:prstGeom prst="ellipse">
          <a:avLst/>
        </a:prstGeom>
        <a:solidFill>
          <a:srgbClr val="FF0000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644D6F-78AA-4483-A821-C08A1D500287}">
      <dsp:nvSpPr>
        <dsp:cNvPr id="0" name=""/>
        <dsp:cNvSpPr/>
      </dsp:nvSpPr>
      <dsp:spPr>
        <a:xfrm>
          <a:off x="5598686" y="0"/>
          <a:ext cx="2032000" cy="971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 err="1">
              <a:latin typeface="HY헤드라인M" panose="02030600000101010101" pitchFamily="18" charset="-127"/>
              <a:ea typeface="HY헤드라인M" panose="02030600000101010101" pitchFamily="18" charset="-127"/>
            </a:rPr>
            <a:t>얼리어답터</a:t>
          </a:r>
          <a:r>
            <a:rPr lang="en-US" altLang="ko-KR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74,029,800</a:t>
          </a: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598686" y="0"/>
        <a:ext cx="2032000" cy="971973"/>
      </dsp:txXfrm>
    </dsp:sp>
    <dsp:sp modelId="{372384F4-7542-4189-B314-87C774B6CE77}">
      <dsp:nvSpPr>
        <dsp:cNvPr id="0" name=""/>
        <dsp:cNvSpPr/>
      </dsp:nvSpPr>
      <dsp:spPr>
        <a:xfrm>
          <a:off x="5090686" y="485986"/>
          <a:ext cx="50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EFC70-E62E-40A6-ADF4-8BFDE14AD458}">
      <dsp:nvSpPr>
        <dsp:cNvPr id="0" name=""/>
        <dsp:cNvSpPr/>
      </dsp:nvSpPr>
      <dsp:spPr>
        <a:xfrm rot="5400000">
          <a:off x="2537139" y="806026"/>
          <a:ext cx="2871893" cy="223520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322C2-A53A-4A59-B93F-EB8304FC8795}">
      <dsp:nvSpPr>
        <dsp:cNvPr id="0" name=""/>
        <dsp:cNvSpPr/>
      </dsp:nvSpPr>
      <dsp:spPr>
        <a:xfrm>
          <a:off x="5598686" y="971973"/>
          <a:ext cx="2032000" cy="971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latin typeface="HY헤드라인M" panose="02030600000101010101" pitchFamily="18" charset="-127"/>
              <a:ea typeface="HY헤드라인M" panose="02030600000101010101" pitchFamily="18" charset="-127"/>
            </a:rPr>
            <a:t>커뮤니티를 사용하는 휠체어 사용자</a:t>
          </a:r>
          <a:r>
            <a:rPr lang="en-US" altLang="ko-KR" sz="1600" b="1" kern="1200">
              <a:latin typeface="HY헤드라인M" panose="02030600000101010101" pitchFamily="18" charset="-127"/>
              <a:ea typeface="HY헤드라인M" panose="02030600000101010101" pitchFamily="18" charset="-127"/>
            </a:rPr>
            <a:t>740,298,000</a:t>
          </a:r>
          <a:r>
            <a:rPr lang="ko-KR" altLang="en-US" sz="1600" b="1" kern="120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598686" y="971973"/>
        <a:ext cx="2032000" cy="971973"/>
      </dsp:txXfrm>
    </dsp:sp>
    <dsp:sp modelId="{5BF2481C-E20A-422E-BD80-C41D69DFC4BD}">
      <dsp:nvSpPr>
        <dsp:cNvPr id="0" name=""/>
        <dsp:cNvSpPr/>
      </dsp:nvSpPr>
      <dsp:spPr>
        <a:xfrm>
          <a:off x="5090686" y="1457960"/>
          <a:ext cx="50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E7640-43EF-4B5F-A9FD-2C00F3E07059}">
      <dsp:nvSpPr>
        <dsp:cNvPr id="0" name=""/>
        <dsp:cNvSpPr/>
      </dsp:nvSpPr>
      <dsp:spPr>
        <a:xfrm rot="5400000">
          <a:off x="3034302" y="1762082"/>
          <a:ext cx="2358474" cy="175090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FD1B-264D-4AD5-89A7-131BCC7D8259}">
      <dsp:nvSpPr>
        <dsp:cNvPr id="0" name=""/>
        <dsp:cNvSpPr/>
      </dsp:nvSpPr>
      <dsp:spPr>
        <a:xfrm>
          <a:off x="5598686" y="1943946"/>
          <a:ext cx="2032000" cy="971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병원에 있지 않은 </a:t>
          </a:r>
          <a:endParaRPr lang="en-US" altLang="ko-KR" sz="1600" b="1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휠체어 사용자</a:t>
          </a:r>
          <a:r>
            <a:rPr lang="en-US" altLang="ko-KR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3,701,490,000</a:t>
          </a: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en-US" altLang="ko-KR" sz="1600" b="1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598686" y="1943946"/>
        <a:ext cx="2032000" cy="971973"/>
      </dsp:txXfrm>
    </dsp:sp>
    <dsp:sp modelId="{9FD69191-8D15-40E5-8CDF-41AC0750CE71}">
      <dsp:nvSpPr>
        <dsp:cNvPr id="0" name=""/>
        <dsp:cNvSpPr/>
      </dsp:nvSpPr>
      <dsp:spPr>
        <a:xfrm>
          <a:off x="5090686" y="2429933"/>
          <a:ext cx="50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17D66-B63D-44BD-82DF-5CC06123D817}">
      <dsp:nvSpPr>
        <dsp:cNvPr id="0" name=""/>
        <dsp:cNvSpPr/>
      </dsp:nvSpPr>
      <dsp:spPr>
        <a:xfrm rot="5400000">
          <a:off x="3515547" y="2653114"/>
          <a:ext cx="1798997" cy="13512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7F11E-CF0A-48AE-8192-B81EA3AE45D9}">
      <dsp:nvSpPr>
        <dsp:cNvPr id="0" name=""/>
        <dsp:cNvSpPr/>
      </dsp:nvSpPr>
      <dsp:spPr>
        <a:xfrm>
          <a:off x="5598686" y="2915920"/>
          <a:ext cx="2032000" cy="971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국내 휠체어 </a:t>
          </a:r>
          <a:r>
            <a:rPr lang="en-US" altLang="ko-KR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5,287,840,000</a:t>
          </a:r>
          <a:r>
            <a:rPr lang="ko-KR" altLang="en-US" sz="1600" b="1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원</a:t>
          </a:r>
          <a:endParaRPr lang="ko-KR" altLang="en-US" sz="16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</dsp:txBody>
      <dsp:txXfrm>
        <a:off x="5598686" y="2915920"/>
        <a:ext cx="2032000" cy="971973"/>
      </dsp:txXfrm>
    </dsp:sp>
    <dsp:sp modelId="{599492EA-058E-47EC-AA3F-BAD9D55AA6A4}">
      <dsp:nvSpPr>
        <dsp:cNvPr id="0" name=""/>
        <dsp:cNvSpPr/>
      </dsp:nvSpPr>
      <dsp:spPr>
        <a:xfrm>
          <a:off x="5090686" y="3401906"/>
          <a:ext cx="50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0B8C9-4D48-4771-9100-FDCB6E01A32C}">
      <dsp:nvSpPr>
        <dsp:cNvPr id="0" name=""/>
        <dsp:cNvSpPr/>
      </dsp:nvSpPr>
      <dsp:spPr>
        <a:xfrm rot="5400000">
          <a:off x="3997944" y="3547669"/>
          <a:ext cx="1236539" cy="94420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E64577-2C88-4215-A01C-BB5F31906F7B}"/>
              </a:ext>
            </a:extLst>
          </p:cNvPr>
          <p:cNvGrpSpPr/>
          <p:nvPr userDrawn="1"/>
        </p:nvGrpSpPr>
        <p:grpSpPr>
          <a:xfrm rot="10800000">
            <a:off x="0" y="6576133"/>
            <a:ext cx="11507626" cy="62145"/>
            <a:chOff x="0" y="381740"/>
            <a:chExt cx="11691891" cy="26633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354C49-B873-4E38-996B-9A641D93E314}"/>
                </a:ext>
              </a:extLst>
            </p:cNvPr>
            <p:cNvSpPr/>
            <p:nvPr userDrawn="1"/>
          </p:nvSpPr>
          <p:spPr>
            <a:xfrm>
              <a:off x="0" y="381740"/>
              <a:ext cx="3897297" cy="26633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B51C58-E582-4B35-979D-F4F338562248}"/>
                </a:ext>
              </a:extLst>
            </p:cNvPr>
            <p:cNvSpPr/>
            <p:nvPr userDrawn="1"/>
          </p:nvSpPr>
          <p:spPr>
            <a:xfrm>
              <a:off x="3897297" y="381740"/>
              <a:ext cx="3897297" cy="266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52F4A5-C0D3-49DB-8820-A906F3DB6646}"/>
                </a:ext>
              </a:extLst>
            </p:cNvPr>
            <p:cNvSpPr/>
            <p:nvPr userDrawn="1"/>
          </p:nvSpPr>
          <p:spPr>
            <a:xfrm>
              <a:off x="7794594" y="381740"/>
              <a:ext cx="3897297" cy="2663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BA958AD-996F-4FE4-9837-1C95C62E34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620868" y="6287613"/>
            <a:ext cx="506820" cy="51934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04187B-138C-4932-8E2B-AD846523982C}"/>
              </a:ext>
            </a:extLst>
          </p:cNvPr>
          <p:cNvCxnSpPr>
            <a:cxnSpLocks/>
          </p:cNvCxnSpPr>
          <p:nvPr userDrawn="1"/>
        </p:nvCxnSpPr>
        <p:spPr>
          <a:xfrm>
            <a:off x="745724" y="608361"/>
            <a:ext cx="11381964" cy="66340"/>
          </a:xfrm>
          <a:prstGeom prst="line">
            <a:avLst/>
          </a:prstGeom>
          <a:ln w="38100">
            <a:solidFill>
              <a:srgbClr val="303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D1C160-F26C-4BE9-8071-F605DE898B13}"/>
              </a:ext>
            </a:extLst>
          </p:cNvPr>
          <p:cNvCxnSpPr>
            <a:cxnSpLocks/>
          </p:cNvCxnSpPr>
          <p:nvPr userDrawn="1"/>
        </p:nvCxnSpPr>
        <p:spPr>
          <a:xfrm>
            <a:off x="356586" y="674701"/>
            <a:ext cx="1356804" cy="7908"/>
          </a:xfrm>
          <a:prstGeom prst="line">
            <a:avLst/>
          </a:prstGeom>
          <a:ln w="38100">
            <a:solidFill>
              <a:srgbClr val="303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324467" y="1031679"/>
            <a:ext cx="797887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973397" y="633472"/>
            <a:ext cx="501442" cy="79641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09" y="1308515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09" y="4029596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24" y="2701088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3858D80D-BCA2-4288-9DF2-0036704C278C}"/>
              </a:ext>
            </a:extLst>
          </p:cNvPr>
          <p:cNvCxnSpPr>
            <a:cxnSpLocks/>
          </p:cNvCxnSpPr>
          <p:nvPr/>
        </p:nvCxnSpPr>
        <p:spPr>
          <a:xfrm flipV="1">
            <a:off x="3489820" y="2105637"/>
            <a:ext cx="4655890" cy="103604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A15CDDBA-A5AD-4EAA-89BE-6696C14C137B}"/>
              </a:ext>
            </a:extLst>
          </p:cNvPr>
          <p:cNvCxnSpPr>
            <a:cxnSpLocks/>
          </p:cNvCxnSpPr>
          <p:nvPr/>
        </p:nvCxnSpPr>
        <p:spPr>
          <a:xfrm>
            <a:off x="3489820" y="3938805"/>
            <a:ext cx="4720124" cy="111136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FC6971-CC33-4693-A08D-3A38EF73A5C1}"/>
              </a:ext>
            </a:extLst>
          </p:cNvPr>
          <p:cNvSpPr txBox="1"/>
          <p:nvPr/>
        </p:nvSpPr>
        <p:spPr>
          <a:xfrm>
            <a:off x="1474839" y="578517"/>
            <a:ext cx="370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61301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324467" y="1031679"/>
            <a:ext cx="797887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973397" y="633472"/>
            <a:ext cx="501442" cy="79641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F2704C-9314-44CE-93BB-A12AF7EF2B55}"/>
              </a:ext>
            </a:extLst>
          </p:cNvPr>
          <p:cNvSpPr txBox="1"/>
          <p:nvPr/>
        </p:nvSpPr>
        <p:spPr>
          <a:xfrm>
            <a:off x="1224118" y="103800"/>
            <a:ext cx="239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TAM-SAM-SOM</a:t>
            </a:r>
            <a:endParaRPr lang="ko-KR" altLang="en-US" sz="2400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B912EBC9-F0E7-493C-B72C-21E36659E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360344"/>
              </p:ext>
            </p:extLst>
          </p:nvPr>
        </p:nvGraphicFramePr>
        <p:xfrm>
          <a:off x="2031999" y="857477"/>
          <a:ext cx="84880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45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34D0C6-E32F-494A-BD57-6FA95CB61DA7}"/>
              </a:ext>
            </a:extLst>
          </p:cNvPr>
          <p:cNvGrpSpPr/>
          <p:nvPr/>
        </p:nvGrpSpPr>
        <p:grpSpPr>
          <a:xfrm>
            <a:off x="406523" y="1231593"/>
            <a:ext cx="11277600" cy="5162549"/>
            <a:chOff x="495300" y="1009651"/>
            <a:chExt cx="11277600" cy="5162549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B210403-242D-442E-BF4D-06309195E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875" y="1009651"/>
              <a:ext cx="0" cy="5162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9007668-9A0B-4B9F-9EBA-EFF5C2FED8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4619625"/>
              <a:ext cx="1127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3712D71-AF7B-40D2-AE07-FF91354D8F41}"/>
              </a:ext>
            </a:extLst>
          </p:cNvPr>
          <p:cNvCxnSpPr/>
          <p:nvPr/>
        </p:nvCxnSpPr>
        <p:spPr>
          <a:xfrm>
            <a:off x="3625973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8DE7FF3-FA73-42A6-BF08-602FC05854EE}"/>
              </a:ext>
            </a:extLst>
          </p:cNvPr>
          <p:cNvCxnSpPr/>
          <p:nvPr/>
        </p:nvCxnSpPr>
        <p:spPr>
          <a:xfrm>
            <a:off x="6054848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03EE07-27A3-49AD-BF32-EDBACE4CA541}"/>
              </a:ext>
            </a:extLst>
          </p:cNvPr>
          <p:cNvCxnSpPr/>
          <p:nvPr/>
        </p:nvCxnSpPr>
        <p:spPr>
          <a:xfrm>
            <a:off x="8483722" y="1222040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5C237D8-22E8-4F74-9746-DC1169D3FB35}"/>
              </a:ext>
            </a:extLst>
          </p:cNvPr>
          <p:cNvCxnSpPr/>
          <p:nvPr/>
        </p:nvCxnSpPr>
        <p:spPr>
          <a:xfrm>
            <a:off x="10912596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C05A500-0F67-47D7-8010-482F2ACFBB4C}"/>
              </a:ext>
            </a:extLst>
          </p:cNvPr>
          <p:cNvSpPr txBox="1"/>
          <p:nvPr/>
        </p:nvSpPr>
        <p:spPr>
          <a:xfrm>
            <a:off x="3101469" y="48415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7A6126-C1C8-4E5F-B119-6A23A3896D2A}"/>
              </a:ext>
            </a:extLst>
          </p:cNvPr>
          <p:cNvSpPr txBox="1"/>
          <p:nvPr/>
        </p:nvSpPr>
        <p:spPr>
          <a:xfrm>
            <a:off x="5482720" y="482251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6C8F74-9E3B-48B0-B78D-24C1999FFB2C}"/>
              </a:ext>
            </a:extLst>
          </p:cNvPr>
          <p:cNvSpPr txBox="1"/>
          <p:nvPr/>
        </p:nvSpPr>
        <p:spPr>
          <a:xfrm>
            <a:off x="7973506" y="484156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2020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E017BC-6B34-4219-B87F-84681D85ACEF}"/>
              </a:ext>
            </a:extLst>
          </p:cNvPr>
          <p:cNvSpPr txBox="1"/>
          <p:nvPr/>
        </p:nvSpPr>
        <p:spPr>
          <a:xfrm>
            <a:off x="10354757" y="4822517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endParaRPr lang="ko-KR" altLang="en-US" sz="1200" dirty="0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DB6D6B51-37D7-4234-96AE-B2AB9193550E}"/>
              </a:ext>
            </a:extLst>
          </p:cNvPr>
          <p:cNvSpPr/>
          <p:nvPr/>
        </p:nvSpPr>
        <p:spPr>
          <a:xfrm>
            <a:off x="4568948" y="3747486"/>
            <a:ext cx="6391275" cy="1095375"/>
          </a:xfrm>
          <a:custGeom>
            <a:avLst/>
            <a:gdLst>
              <a:gd name="connsiteX0" fmla="*/ 0 w 6391275"/>
              <a:gd name="connsiteY0" fmla="*/ 1095375 h 1095375"/>
              <a:gd name="connsiteX1" fmla="*/ 609600 w 6391275"/>
              <a:gd name="connsiteY1" fmla="*/ 876300 h 1095375"/>
              <a:gd name="connsiteX2" fmla="*/ 942975 w 6391275"/>
              <a:gd name="connsiteY2" fmla="*/ 800100 h 1095375"/>
              <a:gd name="connsiteX3" fmla="*/ 1219200 w 6391275"/>
              <a:gd name="connsiteY3" fmla="*/ 781050 h 1095375"/>
              <a:gd name="connsiteX4" fmla="*/ 1676400 w 6391275"/>
              <a:gd name="connsiteY4" fmla="*/ 781050 h 1095375"/>
              <a:gd name="connsiteX5" fmla="*/ 2019300 w 6391275"/>
              <a:gd name="connsiteY5" fmla="*/ 781050 h 1095375"/>
              <a:gd name="connsiteX6" fmla="*/ 2695575 w 6391275"/>
              <a:gd name="connsiteY6" fmla="*/ 676275 h 1095375"/>
              <a:gd name="connsiteX7" fmla="*/ 3381375 w 6391275"/>
              <a:gd name="connsiteY7" fmla="*/ 647700 h 1095375"/>
              <a:gd name="connsiteX8" fmla="*/ 3486150 w 6391275"/>
              <a:gd name="connsiteY8" fmla="*/ 647700 h 1095375"/>
              <a:gd name="connsiteX9" fmla="*/ 3867150 w 6391275"/>
              <a:gd name="connsiteY9" fmla="*/ 523875 h 1095375"/>
              <a:gd name="connsiteX10" fmla="*/ 4048125 w 6391275"/>
              <a:gd name="connsiteY10" fmla="*/ 495300 h 1095375"/>
              <a:gd name="connsiteX11" fmla="*/ 4686300 w 6391275"/>
              <a:gd name="connsiteY11" fmla="*/ 257175 h 1095375"/>
              <a:gd name="connsiteX12" fmla="*/ 5067300 w 6391275"/>
              <a:gd name="connsiteY12" fmla="*/ 171450 h 1095375"/>
              <a:gd name="connsiteX13" fmla="*/ 5467350 w 6391275"/>
              <a:gd name="connsiteY13" fmla="*/ 95250 h 1095375"/>
              <a:gd name="connsiteX14" fmla="*/ 6391275 w 6391275"/>
              <a:gd name="connsiteY1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91275" h="1095375">
                <a:moveTo>
                  <a:pt x="0" y="1095375"/>
                </a:moveTo>
                <a:cubicBezTo>
                  <a:pt x="226219" y="1010443"/>
                  <a:pt x="452438" y="925512"/>
                  <a:pt x="609600" y="876300"/>
                </a:cubicBezTo>
                <a:cubicBezTo>
                  <a:pt x="766762" y="827088"/>
                  <a:pt x="841375" y="815975"/>
                  <a:pt x="942975" y="800100"/>
                </a:cubicBezTo>
                <a:cubicBezTo>
                  <a:pt x="1044575" y="784225"/>
                  <a:pt x="1096963" y="784225"/>
                  <a:pt x="1219200" y="781050"/>
                </a:cubicBezTo>
                <a:cubicBezTo>
                  <a:pt x="1341437" y="777875"/>
                  <a:pt x="1676400" y="781050"/>
                  <a:pt x="1676400" y="781050"/>
                </a:cubicBezTo>
                <a:cubicBezTo>
                  <a:pt x="1809750" y="781050"/>
                  <a:pt x="1849438" y="798512"/>
                  <a:pt x="2019300" y="781050"/>
                </a:cubicBezTo>
                <a:cubicBezTo>
                  <a:pt x="2189162" y="763588"/>
                  <a:pt x="2468563" y="698500"/>
                  <a:pt x="2695575" y="676275"/>
                </a:cubicBezTo>
                <a:cubicBezTo>
                  <a:pt x="2922587" y="654050"/>
                  <a:pt x="3249613" y="652462"/>
                  <a:pt x="3381375" y="647700"/>
                </a:cubicBezTo>
                <a:cubicBezTo>
                  <a:pt x="3513137" y="642938"/>
                  <a:pt x="3405188" y="668337"/>
                  <a:pt x="3486150" y="647700"/>
                </a:cubicBezTo>
                <a:cubicBezTo>
                  <a:pt x="3567112" y="627063"/>
                  <a:pt x="3773488" y="549275"/>
                  <a:pt x="3867150" y="523875"/>
                </a:cubicBezTo>
                <a:cubicBezTo>
                  <a:pt x="3960812" y="498475"/>
                  <a:pt x="3911600" y="539750"/>
                  <a:pt x="4048125" y="495300"/>
                </a:cubicBezTo>
                <a:cubicBezTo>
                  <a:pt x="4184650" y="450850"/>
                  <a:pt x="4516438" y="311150"/>
                  <a:pt x="4686300" y="257175"/>
                </a:cubicBezTo>
                <a:cubicBezTo>
                  <a:pt x="4856163" y="203200"/>
                  <a:pt x="4937125" y="198437"/>
                  <a:pt x="5067300" y="171450"/>
                </a:cubicBezTo>
                <a:cubicBezTo>
                  <a:pt x="5197475" y="144462"/>
                  <a:pt x="5246688" y="123825"/>
                  <a:pt x="5467350" y="95250"/>
                </a:cubicBezTo>
                <a:cubicBezTo>
                  <a:pt x="5688012" y="66675"/>
                  <a:pt x="6039643" y="33337"/>
                  <a:pt x="6391275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23917B-09E3-4DF9-82D0-D5E3572BF111}"/>
              </a:ext>
            </a:extLst>
          </p:cNvPr>
          <p:cNvSpPr txBox="1"/>
          <p:nvPr/>
        </p:nvSpPr>
        <p:spPr>
          <a:xfrm>
            <a:off x="10370218" y="3796153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적외선 센서가 내장된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위험감지 장치 판매 수익</a:t>
            </a: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5FA74DAD-3476-4750-9064-89762879E197}"/>
              </a:ext>
            </a:extLst>
          </p:cNvPr>
          <p:cNvSpPr/>
          <p:nvPr/>
        </p:nvSpPr>
        <p:spPr>
          <a:xfrm>
            <a:off x="6921623" y="1910672"/>
            <a:ext cx="4114800" cy="2921370"/>
          </a:xfrm>
          <a:custGeom>
            <a:avLst/>
            <a:gdLst>
              <a:gd name="connsiteX0" fmla="*/ 0 w 4114800"/>
              <a:gd name="connsiteY0" fmla="*/ 2921370 h 2921370"/>
              <a:gd name="connsiteX1" fmla="*/ 933450 w 4114800"/>
              <a:gd name="connsiteY1" fmla="*/ 2788020 h 2921370"/>
              <a:gd name="connsiteX2" fmla="*/ 2105025 w 4114800"/>
              <a:gd name="connsiteY2" fmla="*/ 2378445 h 2921370"/>
              <a:gd name="connsiteX3" fmla="*/ 2905125 w 4114800"/>
              <a:gd name="connsiteY3" fmla="*/ 1483095 h 2921370"/>
              <a:gd name="connsiteX4" fmla="*/ 3581400 w 4114800"/>
              <a:gd name="connsiteY4" fmla="*/ 530595 h 2921370"/>
              <a:gd name="connsiteX5" fmla="*/ 3990975 w 4114800"/>
              <a:gd name="connsiteY5" fmla="*/ 63870 h 2921370"/>
              <a:gd name="connsiteX6" fmla="*/ 4114800 w 4114800"/>
              <a:gd name="connsiteY6" fmla="*/ 16245 h 29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921370">
                <a:moveTo>
                  <a:pt x="0" y="2921370"/>
                </a:moveTo>
                <a:cubicBezTo>
                  <a:pt x="291306" y="2899938"/>
                  <a:pt x="582613" y="2878507"/>
                  <a:pt x="933450" y="2788020"/>
                </a:cubicBezTo>
                <a:cubicBezTo>
                  <a:pt x="1284287" y="2697533"/>
                  <a:pt x="1776413" y="2595932"/>
                  <a:pt x="2105025" y="2378445"/>
                </a:cubicBezTo>
                <a:cubicBezTo>
                  <a:pt x="2433638" y="2160957"/>
                  <a:pt x="2659063" y="1791070"/>
                  <a:pt x="2905125" y="1483095"/>
                </a:cubicBezTo>
                <a:cubicBezTo>
                  <a:pt x="3151187" y="1175120"/>
                  <a:pt x="3400425" y="767133"/>
                  <a:pt x="3581400" y="530595"/>
                </a:cubicBezTo>
                <a:cubicBezTo>
                  <a:pt x="3762375" y="294057"/>
                  <a:pt x="3902075" y="149595"/>
                  <a:pt x="3990975" y="63870"/>
                </a:cubicBezTo>
                <a:cubicBezTo>
                  <a:pt x="4079875" y="-21855"/>
                  <a:pt x="4097337" y="-2805"/>
                  <a:pt x="4114800" y="16245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A83F3D-B675-4AE4-AAD8-26207256B043}"/>
              </a:ext>
            </a:extLst>
          </p:cNvPr>
          <p:cNvSpPr txBox="1"/>
          <p:nvPr/>
        </p:nvSpPr>
        <p:spPr>
          <a:xfrm>
            <a:off x="10354757" y="145266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빅데이터 확보를 통한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수익모델의 다각화 매출</a:t>
            </a:r>
          </a:p>
        </p:txBody>
      </p:sp>
      <p:sp>
        <p:nvSpPr>
          <p:cNvPr id="64" name="화살표: 오각형 63">
            <a:extLst>
              <a:ext uri="{FF2B5EF4-FFF2-40B4-BE49-F238E27FC236}">
                <a16:creationId xmlns:a16="http://schemas.microsoft.com/office/drawing/2014/main" id="{D837A33A-BF70-48BC-8A33-58935AB315D1}"/>
              </a:ext>
            </a:extLst>
          </p:cNvPr>
          <p:cNvSpPr/>
          <p:nvPr/>
        </p:nvSpPr>
        <p:spPr>
          <a:xfrm rot="5400000">
            <a:off x="3832932" y="4359954"/>
            <a:ext cx="748959" cy="214265"/>
          </a:xfrm>
          <a:prstGeom prst="homePlate">
            <a:avLst>
              <a:gd name="adj" fmla="val 71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8F3DA-B5CC-4C58-8F73-A87D7158DC3D}"/>
              </a:ext>
            </a:extLst>
          </p:cNvPr>
          <p:cNvSpPr txBox="1"/>
          <p:nvPr/>
        </p:nvSpPr>
        <p:spPr>
          <a:xfrm>
            <a:off x="3576469" y="382916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법인설립예정시점</a:t>
            </a:r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55B033E3-8ED0-42ED-A5A1-5AD8BDB258BE}"/>
              </a:ext>
            </a:extLst>
          </p:cNvPr>
          <p:cNvSpPr/>
          <p:nvPr/>
        </p:nvSpPr>
        <p:spPr>
          <a:xfrm>
            <a:off x="3343194" y="3061847"/>
            <a:ext cx="8499618" cy="1747683"/>
          </a:xfrm>
          <a:custGeom>
            <a:avLst/>
            <a:gdLst>
              <a:gd name="connsiteX0" fmla="*/ 21444 w 8535129"/>
              <a:gd name="connsiteY0" fmla="*/ 1514464 h 1521174"/>
              <a:gd name="connsiteX1" fmla="*/ 65832 w 8535129"/>
              <a:gd name="connsiteY1" fmla="*/ 1478953 h 1521174"/>
              <a:gd name="connsiteX2" fmla="*/ 571859 w 8535129"/>
              <a:gd name="connsiteY2" fmla="*/ 1194868 h 1521174"/>
              <a:gd name="connsiteX3" fmla="*/ 1051253 w 8535129"/>
              <a:gd name="connsiteY3" fmla="*/ 1035069 h 1521174"/>
              <a:gd name="connsiteX4" fmla="*/ 1646057 w 8535129"/>
              <a:gd name="connsiteY4" fmla="*/ 884149 h 1521174"/>
              <a:gd name="connsiteX5" fmla="*/ 1983409 w 8535129"/>
              <a:gd name="connsiteY5" fmla="*/ 875271 h 1521174"/>
              <a:gd name="connsiteX6" fmla="*/ 2294127 w 8535129"/>
              <a:gd name="connsiteY6" fmla="*/ 875271 h 1521174"/>
              <a:gd name="connsiteX7" fmla="*/ 2835665 w 8535129"/>
              <a:gd name="connsiteY7" fmla="*/ 875271 h 1521174"/>
              <a:gd name="connsiteX8" fmla="*/ 3244038 w 8535129"/>
              <a:gd name="connsiteY8" fmla="*/ 866394 h 1521174"/>
              <a:gd name="connsiteX9" fmla="*/ 3705677 w 8535129"/>
              <a:gd name="connsiteY9" fmla="*/ 795372 h 1521174"/>
              <a:gd name="connsiteX10" fmla="*/ 4025273 w 8535129"/>
              <a:gd name="connsiteY10" fmla="*/ 715473 h 1521174"/>
              <a:gd name="connsiteX11" fmla="*/ 4176193 w 8535129"/>
              <a:gd name="connsiteY11" fmla="*/ 706596 h 1521174"/>
              <a:gd name="connsiteX12" fmla="*/ 4478034 w 8535129"/>
              <a:gd name="connsiteY12" fmla="*/ 688840 h 1521174"/>
              <a:gd name="connsiteX13" fmla="*/ 4699976 w 8535129"/>
              <a:gd name="connsiteY13" fmla="*/ 653330 h 1521174"/>
              <a:gd name="connsiteX14" fmla="*/ 4895284 w 8535129"/>
              <a:gd name="connsiteY14" fmla="*/ 591186 h 1521174"/>
              <a:gd name="connsiteX15" fmla="*/ 5410189 w 8535129"/>
              <a:gd name="connsiteY15" fmla="*/ 502409 h 1521174"/>
              <a:gd name="connsiteX16" fmla="*/ 5925094 w 8535129"/>
              <a:gd name="connsiteY16" fmla="*/ 395877 h 1521174"/>
              <a:gd name="connsiteX17" fmla="*/ 7105824 w 8535129"/>
              <a:gd name="connsiteY17" fmla="*/ 182813 h 1521174"/>
              <a:gd name="connsiteX18" fmla="*/ 7984713 w 8535129"/>
              <a:gd name="connsiteY18" fmla="*/ 76281 h 1521174"/>
              <a:gd name="connsiteX19" fmla="*/ 8384209 w 8535129"/>
              <a:gd name="connsiteY19" fmla="*/ 5260 h 1521174"/>
              <a:gd name="connsiteX20" fmla="*/ 8526251 w 8535129"/>
              <a:gd name="connsiteY20" fmla="*/ 5260 h 1521174"/>
              <a:gd name="connsiteX21" fmla="*/ 8535129 w 8535129"/>
              <a:gd name="connsiteY21" fmla="*/ 5260 h 15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35129" h="1521174">
                <a:moveTo>
                  <a:pt x="21444" y="1514464"/>
                </a:moveTo>
                <a:cubicBezTo>
                  <a:pt x="-2230" y="1523341"/>
                  <a:pt x="-25904" y="1532219"/>
                  <a:pt x="65832" y="1478953"/>
                </a:cubicBezTo>
                <a:cubicBezTo>
                  <a:pt x="157568" y="1425687"/>
                  <a:pt x="407622" y="1268849"/>
                  <a:pt x="571859" y="1194868"/>
                </a:cubicBezTo>
                <a:cubicBezTo>
                  <a:pt x="736096" y="1120887"/>
                  <a:pt x="872220" y="1086855"/>
                  <a:pt x="1051253" y="1035069"/>
                </a:cubicBezTo>
                <a:cubicBezTo>
                  <a:pt x="1230286" y="983282"/>
                  <a:pt x="1490698" y="910782"/>
                  <a:pt x="1646057" y="884149"/>
                </a:cubicBezTo>
                <a:cubicBezTo>
                  <a:pt x="1801416" y="857516"/>
                  <a:pt x="1875397" y="876751"/>
                  <a:pt x="1983409" y="875271"/>
                </a:cubicBezTo>
                <a:cubicBezTo>
                  <a:pt x="2091421" y="873791"/>
                  <a:pt x="2294127" y="875271"/>
                  <a:pt x="2294127" y="875271"/>
                </a:cubicBezTo>
                <a:lnTo>
                  <a:pt x="2835665" y="875271"/>
                </a:lnTo>
                <a:cubicBezTo>
                  <a:pt x="2993983" y="873792"/>
                  <a:pt x="3099036" y="879710"/>
                  <a:pt x="3244038" y="866394"/>
                </a:cubicBezTo>
                <a:cubicBezTo>
                  <a:pt x="3389040" y="853078"/>
                  <a:pt x="3575471" y="820525"/>
                  <a:pt x="3705677" y="795372"/>
                </a:cubicBezTo>
                <a:cubicBezTo>
                  <a:pt x="3835883" y="770219"/>
                  <a:pt x="3946854" y="730269"/>
                  <a:pt x="4025273" y="715473"/>
                </a:cubicBezTo>
                <a:cubicBezTo>
                  <a:pt x="4103692" y="700677"/>
                  <a:pt x="4176193" y="706596"/>
                  <a:pt x="4176193" y="706596"/>
                </a:cubicBezTo>
                <a:cubicBezTo>
                  <a:pt x="4251653" y="702157"/>
                  <a:pt x="4390737" y="697718"/>
                  <a:pt x="4478034" y="688840"/>
                </a:cubicBezTo>
                <a:cubicBezTo>
                  <a:pt x="4565331" y="679962"/>
                  <a:pt x="4630434" y="669606"/>
                  <a:pt x="4699976" y="653330"/>
                </a:cubicBezTo>
                <a:cubicBezTo>
                  <a:pt x="4769518" y="637054"/>
                  <a:pt x="4776915" y="616339"/>
                  <a:pt x="4895284" y="591186"/>
                </a:cubicBezTo>
                <a:cubicBezTo>
                  <a:pt x="5013653" y="566033"/>
                  <a:pt x="5238554" y="534960"/>
                  <a:pt x="5410189" y="502409"/>
                </a:cubicBezTo>
                <a:cubicBezTo>
                  <a:pt x="5581824" y="469858"/>
                  <a:pt x="5925094" y="395877"/>
                  <a:pt x="5925094" y="395877"/>
                </a:cubicBezTo>
                <a:cubicBezTo>
                  <a:pt x="6207700" y="342611"/>
                  <a:pt x="6762554" y="236079"/>
                  <a:pt x="7105824" y="182813"/>
                </a:cubicBezTo>
                <a:cubicBezTo>
                  <a:pt x="7449094" y="129547"/>
                  <a:pt x="7771649" y="105873"/>
                  <a:pt x="7984713" y="76281"/>
                </a:cubicBezTo>
                <a:cubicBezTo>
                  <a:pt x="8197777" y="46689"/>
                  <a:pt x="8293953" y="17097"/>
                  <a:pt x="8384209" y="5260"/>
                </a:cubicBezTo>
                <a:cubicBezTo>
                  <a:pt x="8474465" y="-6577"/>
                  <a:pt x="8526251" y="5260"/>
                  <a:pt x="8526251" y="5260"/>
                </a:cubicBezTo>
                <a:lnTo>
                  <a:pt x="8535129" y="526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FC08C421-6467-471C-98C7-9BD06A532451}"/>
              </a:ext>
            </a:extLst>
          </p:cNvPr>
          <p:cNvSpPr/>
          <p:nvPr/>
        </p:nvSpPr>
        <p:spPr>
          <a:xfrm>
            <a:off x="4634143" y="932156"/>
            <a:ext cx="6765432" cy="3941685"/>
          </a:xfrm>
          <a:custGeom>
            <a:avLst/>
            <a:gdLst>
              <a:gd name="connsiteX0" fmla="*/ 0 w 6765432"/>
              <a:gd name="connsiteY0" fmla="*/ 3941685 h 3941685"/>
              <a:gd name="connsiteX1" fmla="*/ 905523 w 6765432"/>
              <a:gd name="connsiteY1" fmla="*/ 3568823 h 3941685"/>
              <a:gd name="connsiteX2" fmla="*/ 1846556 w 6765432"/>
              <a:gd name="connsiteY2" fmla="*/ 3568823 h 3941685"/>
              <a:gd name="connsiteX3" fmla="*/ 3045041 w 6765432"/>
              <a:gd name="connsiteY3" fmla="*/ 3160450 h 3941685"/>
              <a:gd name="connsiteX4" fmla="*/ 3817398 w 6765432"/>
              <a:gd name="connsiteY4" fmla="*/ 2831976 h 3941685"/>
              <a:gd name="connsiteX5" fmla="*/ 4722921 w 6765432"/>
              <a:gd name="connsiteY5" fmla="*/ 1819922 h 3941685"/>
              <a:gd name="connsiteX6" fmla="*/ 5246703 w 6765432"/>
              <a:gd name="connsiteY6" fmla="*/ 1003176 h 3941685"/>
              <a:gd name="connsiteX7" fmla="*/ 5672831 w 6765432"/>
              <a:gd name="connsiteY7" fmla="*/ 461638 h 3941685"/>
              <a:gd name="connsiteX8" fmla="*/ 6152226 w 6765432"/>
              <a:gd name="connsiteY8" fmla="*/ 142042 h 3941685"/>
              <a:gd name="connsiteX9" fmla="*/ 6667130 w 6765432"/>
              <a:gd name="connsiteY9" fmla="*/ 26633 h 3941685"/>
              <a:gd name="connsiteX10" fmla="*/ 6764785 w 6765432"/>
              <a:gd name="connsiteY10" fmla="*/ 0 h 39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5432" h="3941685">
                <a:moveTo>
                  <a:pt x="0" y="3941685"/>
                </a:moveTo>
                <a:cubicBezTo>
                  <a:pt x="298882" y="3786326"/>
                  <a:pt x="597764" y="3630967"/>
                  <a:pt x="905523" y="3568823"/>
                </a:cubicBezTo>
                <a:cubicBezTo>
                  <a:pt x="1213282" y="3506679"/>
                  <a:pt x="1489970" y="3636885"/>
                  <a:pt x="1846556" y="3568823"/>
                </a:cubicBezTo>
                <a:cubicBezTo>
                  <a:pt x="2203142" y="3500761"/>
                  <a:pt x="2716567" y="3283258"/>
                  <a:pt x="3045041" y="3160450"/>
                </a:cubicBezTo>
                <a:cubicBezTo>
                  <a:pt x="3373515" y="3037642"/>
                  <a:pt x="3537752" y="3055397"/>
                  <a:pt x="3817398" y="2831976"/>
                </a:cubicBezTo>
                <a:cubicBezTo>
                  <a:pt x="4097044" y="2608555"/>
                  <a:pt x="4484704" y="2124722"/>
                  <a:pt x="4722921" y="1819922"/>
                </a:cubicBezTo>
                <a:cubicBezTo>
                  <a:pt x="4961138" y="1515122"/>
                  <a:pt x="5088385" y="1229557"/>
                  <a:pt x="5246703" y="1003176"/>
                </a:cubicBezTo>
                <a:cubicBezTo>
                  <a:pt x="5405021" y="776795"/>
                  <a:pt x="5521911" y="605160"/>
                  <a:pt x="5672831" y="461638"/>
                </a:cubicBezTo>
                <a:cubicBezTo>
                  <a:pt x="5823751" y="318116"/>
                  <a:pt x="5986510" y="214543"/>
                  <a:pt x="6152226" y="142042"/>
                </a:cubicBezTo>
                <a:cubicBezTo>
                  <a:pt x="6317943" y="69541"/>
                  <a:pt x="6565037" y="50307"/>
                  <a:pt x="6667130" y="26633"/>
                </a:cubicBezTo>
                <a:cubicBezTo>
                  <a:pt x="6769223" y="2959"/>
                  <a:pt x="6767004" y="1479"/>
                  <a:pt x="6764785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524E57-2905-4B2F-B622-148E160B8AA9}"/>
              </a:ext>
            </a:extLst>
          </p:cNvPr>
          <p:cNvSpPr txBox="1"/>
          <p:nvPr/>
        </p:nvSpPr>
        <p:spPr>
          <a:xfrm>
            <a:off x="9834829" y="914060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매출 곡선</a:t>
            </a: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5972F09D-041D-46EB-8E61-AF9951F69F78}"/>
              </a:ext>
            </a:extLst>
          </p:cNvPr>
          <p:cNvSpPr/>
          <p:nvPr/>
        </p:nvSpPr>
        <p:spPr>
          <a:xfrm>
            <a:off x="8448115" y="3525904"/>
            <a:ext cx="262166" cy="262166"/>
          </a:xfrm>
          <a:prstGeom prst="flowChartConnector">
            <a:avLst/>
          </a:prstGeom>
          <a:solidFill>
            <a:srgbClr val="00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5E7D46-4903-4D06-8697-FD30BB60C1D9}"/>
              </a:ext>
            </a:extLst>
          </p:cNvPr>
          <p:cNvSpPr txBox="1"/>
          <p:nvPr/>
        </p:nvSpPr>
        <p:spPr>
          <a:xfrm>
            <a:off x="8151266" y="32091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BEP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C904ED-EDF7-4706-8BE4-84B39E4BA858}"/>
              </a:ext>
            </a:extLst>
          </p:cNvPr>
          <p:cNvSpPr txBox="1"/>
          <p:nvPr/>
        </p:nvSpPr>
        <p:spPr>
          <a:xfrm>
            <a:off x="6821060" y="2426103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 손익분기점 도달</a:t>
            </a: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00BF0A2-F60F-4780-8BDF-0DDABFD25C19}"/>
              </a:ext>
            </a:extLst>
          </p:cNvPr>
          <p:cNvCxnSpPr>
            <a:stCxn id="71" idx="2"/>
            <a:endCxn id="70" idx="1"/>
          </p:cNvCxnSpPr>
          <p:nvPr/>
        </p:nvCxnSpPr>
        <p:spPr>
          <a:xfrm rot="16200000" flipH="1">
            <a:off x="7680321" y="2922823"/>
            <a:ext cx="690666" cy="2512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2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1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2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66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5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3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6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70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206832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3817832" y="1223763"/>
            <a:ext cx="455633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5263272" y="604243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3196044" cy="2120123"/>
            <a:chOff x="550961" y="1718941"/>
            <a:chExt cx="3196044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315977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한림대학교 컴퓨터공학과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1297582" y="4318195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AB28BD-1697-4DFB-98BB-E7A1CCDE302B}"/>
              </a:ext>
            </a:extLst>
          </p:cNvPr>
          <p:cNvGrpSpPr/>
          <p:nvPr/>
        </p:nvGrpSpPr>
        <p:grpSpPr>
          <a:xfrm>
            <a:off x="8687840" y="4273796"/>
            <a:ext cx="1898624" cy="827462"/>
            <a:chOff x="550961" y="1718941"/>
            <a:chExt cx="1898624" cy="827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3539AC-3580-4EA7-8044-1AFBA80A2BA4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곽민정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1F652C-EA64-4762-9503-FEEB53F19AEF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CC7FA-C1EB-4450-844B-78E686968E90}"/>
                </a:ext>
              </a:extLst>
            </p:cNvPr>
            <p:cNvSpPr txBox="1"/>
            <p:nvPr/>
          </p:nvSpPr>
          <p:spPr>
            <a:xfrm>
              <a:off x="587229" y="2269404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법학과 재학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5170755" y="4318195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8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8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BCB417-96EA-48B9-A8AB-95DC451ADB22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B3BBF769-BE0A-4ED5-AF9D-18D199772D84}"/>
              </a:ext>
            </a:extLst>
          </p:cNvPr>
          <p:cNvSpPr/>
          <p:nvPr/>
        </p:nvSpPr>
        <p:spPr>
          <a:xfrm>
            <a:off x="396450" y="0"/>
            <a:ext cx="1884634" cy="6857998"/>
          </a:xfrm>
          <a:prstGeom prst="parallelogram">
            <a:avLst>
              <a:gd name="adj" fmla="val 0"/>
            </a:avLst>
          </a:prstGeom>
          <a:solidFill>
            <a:srgbClr val="00154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11E6B2B-66A2-47E7-8717-3E4A043C8D61}"/>
              </a:ext>
            </a:extLst>
          </p:cNvPr>
          <p:cNvCxnSpPr>
            <a:cxnSpLocks/>
          </p:cNvCxnSpPr>
          <p:nvPr/>
        </p:nvCxnSpPr>
        <p:spPr>
          <a:xfrm flipH="1">
            <a:off x="3451123" y="6459438"/>
            <a:ext cx="874087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96186" y="91300"/>
            <a:ext cx="11999628" cy="667540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7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93624A-44FC-4C9A-9632-4184B6513111}"/>
              </a:ext>
            </a:extLst>
          </p:cNvPr>
          <p:cNvSpPr/>
          <p:nvPr/>
        </p:nvSpPr>
        <p:spPr>
          <a:xfrm>
            <a:off x="210223" y="192948"/>
            <a:ext cx="11771554" cy="648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353858" y="905844"/>
            <a:ext cx="797887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941596" y="391559"/>
            <a:ext cx="501442" cy="79641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7AE79B-1430-4ABD-963F-BB420B87D92F}"/>
              </a:ext>
            </a:extLst>
          </p:cNvPr>
          <p:cNvSpPr txBox="1"/>
          <p:nvPr/>
        </p:nvSpPr>
        <p:spPr>
          <a:xfrm>
            <a:off x="924270" y="4562842"/>
            <a:ext cx="68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키코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6F02A-468D-4D88-B119-E79358772E76}"/>
              </a:ext>
            </a:extLst>
          </p:cNvPr>
          <p:cNvSpPr txBox="1"/>
          <p:nvPr/>
        </p:nvSpPr>
        <p:spPr>
          <a:xfrm>
            <a:off x="834926" y="2064437"/>
            <a:ext cx="86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울타리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728137" y="1299938"/>
            <a:ext cx="991961" cy="73910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01B3DEA-6FDC-41F0-9DBD-6DF91AB34CB5}"/>
              </a:ext>
            </a:extLst>
          </p:cNvPr>
          <p:cNvSpPr/>
          <p:nvPr/>
        </p:nvSpPr>
        <p:spPr>
          <a:xfrm>
            <a:off x="1847185" y="1136218"/>
            <a:ext cx="5417681" cy="9589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실시간으로 위치 공유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경로 </a:t>
            </a:r>
            <a:r>
              <a:rPr lang="ko-KR" altLang="en-US" sz="1200" dirty="0" err="1"/>
              <a:t>트래킹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장소 등록 후 실시간으로 도착</a:t>
            </a:r>
            <a:r>
              <a:rPr lang="en-US" altLang="ko-KR" sz="1200" dirty="0"/>
              <a:t>/</a:t>
            </a:r>
            <a:r>
              <a:rPr lang="ko-KR" altLang="en-US" sz="1200" dirty="0"/>
              <a:t>출발 알림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체류시간 파악 가능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사용자 단말기 상태 확인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745261" y="2427406"/>
            <a:ext cx="991961" cy="7391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736196" y="5057283"/>
            <a:ext cx="991961" cy="726133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16E27E-16AD-4A5E-A6F9-9067E70C68BB}"/>
              </a:ext>
            </a:extLst>
          </p:cNvPr>
          <p:cNvSpPr/>
          <p:nvPr/>
        </p:nvSpPr>
        <p:spPr>
          <a:xfrm>
            <a:off x="1847185" y="2313332"/>
            <a:ext cx="5401664" cy="119104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비명소리를 인식하여 위험을 친구들에게 알림 기능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위험을 인지하면 영상과 위치가 가족</a:t>
            </a:r>
            <a:r>
              <a:rPr lang="en-US" altLang="ko-KR" sz="1200" dirty="0"/>
              <a:t>/</a:t>
            </a:r>
            <a:r>
              <a:rPr lang="ko-KR" altLang="en-US" sz="1200" dirty="0"/>
              <a:t>친구들에게 실시간으로 전송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관심장소 지정하여 출발</a:t>
            </a:r>
            <a:r>
              <a:rPr lang="en-US" altLang="ko-KR" sz="1200" dirty="0"/>
              <a:t>/</a:t>
            </a:r>
            <a:r>
              <a:rPr lang="ko-KR" altLang="en-US" sz="1200" dirty="0"/>
              <a:t>도착 알림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실시간 이동경로 확인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5683C25-6E83-4A26-8F93-750E0C056C6F}"/>
              </a:ext>
            </a:extLst>
          </p:cNvPr>
          <p:cNvSpPr/>
          <p:nvPr/>
        </p:nvSpPr>
        <p:spPr>
          <a:xfrm>
            <a:off x="1847187" y="3735163"/>
            <a:ext cx="5401662" cy="9589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미아 방지</a:t>
            </a:r>
            <a:r>
              <a:rPr lang="en-US" altLang="ko-KR" sz="1200" dirty="0"/>
              <a:t>/</a:t>
            </a:r>
            <a:r>
              <a:rPr lang="ko-KR" altLang="en-US" sz="1200" dirty="0"/>
              <a:t>노인 위치 파악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반려동물 위치 추적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다기능 분실 방지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 err="1"/>
              <a:t>충전식</a:t>
            </a:r>
            <a:r>
              <a:rPr lang="ko-KR" altLang="en-US" sz="1200" dirty="0"/>
              <a:t> 액세서리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8A355F-B0DB-400F-A5A2-E9C3E12AA46B}"/>
              </a:ext>
            </a:extLst>
          </p:cNvPr>
          <p:cNvSpPr/>
          <p:nvPr/>
        </p:nvSpPr>
        <p:spPr>
          <a:xfrm>
            <a:off x="1847187" y="5000993"/>
            <a:ext cx="5417680" cy="133522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교통사고 발생시 사고 감지센서가 자동으로 내 위치와 응급구조신호를 전송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 dirty="0"/>
              <a:t>30</a:t>
            </a:r>
            <a:r>
              <a:rPr lang="ko-KR" altLang="en-US" sz="1200" dirty="0"/>
              <a:t>초안에 응급구조신호 전송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오작동 발생 시에는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이내에 본인의 스마트폰으로 취소를 하면</a:t>
            </a:r>
            <a:r>
              <a:rPr lang="en-US" altLang="ko-KR" sz="1200" dirty="0"/>
              <a:t>, </a:t>
            </a:r>
            <a:r>
              <a:rPr lang="ko-KR" altLang="en-US" sz="1200" dirty="0"/>
              <a:t>신고를 차단하는 시스템을 갖춰 오작동 염려를 낮춤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개인번호 유출 방지를 위해 안심번호 무료 발급 사용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69C4DF-CA3F-491C-B213-13EAF53191D9}"/>
              </a:ext>
            </a:extLst>
          </p:cNvPr>
          <p:cNvSpPr txBox="1"/>
          <p:nvPr/>
        </p:nvSpPr>
        <p:spPr>
          <a:xfrm>
            <a:off x="699294" y="3208611"/>
            <a:ext cx="105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Saferway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21F024-D202-482E-91D4-B41F21431A5E}"/>
              </a:ext>
            </a:extLst>
          </p:cNvPr>
          <p:cNvSpPr txBox="1"/>
          <p:nvPr/>
        </p:nvSpPr>
        <p:spPr>
          <a:xfrm>
            <a:off x="790393" y="5883116"/>
            <a:ext cx="1101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바톤</a:t>
            </a:r>
            <a:r>
              <a:rPr lang="en-US" altLang="ko-KR" sz="1400" dirty="0"/>
              <a:t>SOS</a:t>
            </a:r>
            <a:endParaRPr lang="ko-KR" alt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4A187D-1DCC-454A-BC81-C6BAF9D69F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18242" r="10376" b="9685"/>
          <a:stretch/>
        </p:blipFill>
        <p:spPr>
          <a:xfrm>
            <a:off x="664536" y="3771444"/>
            <a:ext cx="1055562" cy="7332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776" t="3396" r="43047" b="90414"/>
          <a:stretch/>
        </p:blipFill>
        <p:spPr>
          <a:xfrm>
            <a:off x="9068228" y="1136218"/>
            <a:ext cx="1307044" cy="1339338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9EDD84B-1822-40E7-93C2-90A871319CD3}"/>
              </a:ext>
            </a:extLst>
          </p:cNvPr>
          <p:cNvSpPr/>
          <p:nvPr/>
        </p:nvSpPr>
        <p:spPr>
          <a:xfrm>
            <a:off x="8093680" y="2613168"/>
            <a:ext cx="3256140" cy="37050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조작 간단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사용공간의 제약이 없음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저렴한 가격</a:t>
            </a: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/>
              <a:t>버튼을 누르지 못했을 경우를 판단하여 도움을 요청 할 수 있음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45D0C0-B0A5-41EC-AD8B-3847A63FD917}"/>
              </a:ext>
            </a:extLst>
          </p:cNvPr>
          <p:cNvSpPr txBox="1"/>
          <p:nvPr/>
        </p:nvSpPr>
        <p:spPr>
          <a:xfrm>
            <a:off x="585450" y="39721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06</a:t>
            </a:r>
            <a:endParaRPr lang="ko-KR" alt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97676-1864-4845-819B-D3069796C61C}"/>
              </a:ext>
            </a:extLst>
          </p:cNvPr>
          <p:cNvSpPr txBox="1"/>
          <p:nvPr/>
        </p:nvSpPr>
        <p:spPr>
          <a:xfrm>
            <a:off x="1443038" y="42791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경쟁사 분석</a:t>
            </a:r>
          </a:p>
        </p:txBody>
      </p:sp>
    </p:spTree>
    <p:extLst>
      <p:ext uri="{BB962C8B-B14F-4D97-AF65-F5344CB8AC3E}">
        <p14:creationId xmlns:p14="http://schemas.microsoft.com/office/powerpoint/2010/main" val="298897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5245E2-EC10-40A0-ABE4-37FA345518AC}"/>
              </a:ext>
            </a:extLst>
          </p:cNvPr>
          <p:cNvGrpSpPr/>
          <p:nvPr/>
        </p:nvGrpSpPr>
        <p:grpSpPr>
          <a:xfrm>
            <a:off x="3002194" y="1325459"/>
            <a:ext cx="6520791" cy="4504461"/>
            <a:chOff x="2255574" y="260648"/>
            <a:chExt cx="8320893" cy="534355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6E14A3-E885-43CD-B04F-D6A7DABBC5E6}"/>
                </a:ext>
              </a:extLst>
            </p:cNvPr>
            <p:cNvSpPr/>
            <p:nvPr/>
          </p:nvSpPr>
          <p:spPr>
            <a:xfrm>
              <a:off x="2676000" y="1764411"/>
              <a:ext cx="6840000" cy="23040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32CDA22-0771-4BE3-B201-ACA7DB59DAE7}"/>
                </a:ext>
              </a:extLst>
            </p:cNvPr>
            <p:cNvSpPr/>
            <p:nvPr/>
          </p:nvSpPr>
          <p:spPr>
            <a:xfrm>
              <a:off x="2556871" y="4197086"/>
              <a:ext cx="1344149" cy="1344149"/>
            </a:xfrm>
            <a:prstGeom prst="ellipse">
              <a:avLst/>
            </a:prstGeom>
            <a:solidFill>
              <a:srgbClr val="00206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장착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고객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3665858-625B-4AFD-BC00-6B58D8567116}"/>
                </a:ext>
              </a:extLst>
            </p:cNvPr>
            <p:cNvSpPr/>
            <p:nvPr/>
          </p:nvSpPr>
          <p:spPr>
            <a:xfrm>
              <a:off x="5286896" y="3236979"/>
              <a:ext cx="1344149" cy="134414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Dr.</a:t>
              </a:r>
            </a:p>
            <a:p>
              <a:pPr algn="ctr"/>
              <a:r>
                <a:rPr lang="en-US" altLang="ko-KR" sz="1200" b="1" dirty="0"/>
                <a:t>Will</a:t>
              </a:r>
              <a:endParaRPr lang="ko-KR" altLang="en-US" sz="1200" b="1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F62D4EE-73E6-4BEE-BFF0-D9FD5ABDBAE3}"/>
                </a:ext>
              </a:extLst>
            </p:cNvPr>
            <p:cNvSpPr/>
            <p:nvPr/>
          </p:nvSpPr>
          <p:spPr>
            <a:xfrm>
              <a:off x="8160323" y="4197086"/>
              <a:ext cx="1344149" cy="1344149"/>
            </a:xfrm>
            <a:prstGeom prst="ellipse">
              <a:avLst/>
            </a:prstGeom>
            <a:solidFill>
              <a:srgbClr val="00206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보호자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FB1B20-D3C3-45C2-A42C-15B9ACC6BBFC}"/>
                </a:ext>
              </a:extLst>
            </p:cNvPr>
            <p:cNvSpPr/>
            <p:nvPr/>
          </p:nvSpPr>
          <p:spPr>
            <a:xfrm>
              <a:off x="5286896" y="1028734"/>
              <a:ext cx="1344149" cy="1344149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App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0109F91-A65B-470E-AB27-11FB1BBDB66F}"/>
                </a:ext>
              </a:extLst>
            </p:cNvPr>
            <p:cNvCxnSpPr>
              <a:stCxn id="8" idx="0"/>
              <a:endCxn id="12" idx="2"/>
            </p:cNvCxnSpPr>
            <p:nvPr/>
          </p:nvCxnSpPr>
          <p:spPr>
            <a:xfrm flipV="1">
              <a:off x="3228946" y="1700808"/>
              <a:ext cx="2057951" cy="24962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B3DDD-E5CB-4A3C-9DFD-D22ACCFF4E28}"/>
                </a:ext>
              </a:extLst>
            </p:cNvPr>
            <p:cNvSpPr txBox="1"/>
            <p:nvPr/>
          </p:nvSpPr>
          <p:spPr>
            <a:xfrm>
              <a:off x="2556871" y="2551146"/>
              <a:ext cx="2035703" cy="310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위급상황발생신호송출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68641AF-29D7-4250-BDA1-EBA075A8D5AC}"/>
                </a:ext>
              </a:extLst>
            </p:cNvPr>
            <p:cNvCxnSpPr>
              <a:stCxn id="12" idx="6"/>
              <a:endCxn id="11" idx="0"/>
            </p:cNvCxnSpPr>
            <p:nvPr/>
          </p:nvCxnSpPr>
          <p:spPr>
            <a:xfrm>
              <a:off x="6631045" y="1700808"/>
              <a:ext cx="2201352" cy="24962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FF6F8B-C09E-4605-8A02-BF231F92578D}"/>
                </a:ext>
              </a:extLst>
            </p:cNvPr>
            <p:cNvSpPr txBox="1"/>
            <p:nvPr/>
          </p:nvSpPr>
          <p:spPr>
            <a:xfrm>
              <a:off x="7968019" y="2607490"/>
              <a:ext cx="2608448" cy="511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위급상황 </a:t>
              </a:r>
              <a:r>
                <a:rPr lang="ko-KR" altLang="en-US" sz="1100" dirty="0" err="1"/>
                <a:t>알람발송</a:t>
              </a:r>
              <a:endParaRPr lang="en-US" altLang="ko-KR" sz="1100" dirty="0"/>
            </a:p>
            <a:p>
              <a:r>
                <a:rPr lang="en-US" altLang="ko-KR" sz="1100" dirty="0"/>
                <a:t>(Google </a:t>
              </a:r>
              <a:r>
                <a:rPr lang="ko-KR" altLang="en-US" sz="1100" dirty="0"/>
                <a:t>지도기반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위치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상황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3AE67F7-758C-4F51-BB97-CAB360988977}"/>
                </a:ext>
              </a:extLst>
            </p:cNvPr>
            <p:cNvCxnSpPr>
              <a:stCxn id="11" idx="2"/>
              <a:endCxn id="8" idx="6"/>
            </p:cNvCxnSpPr>
            <p:nvPr/>
          </p:nvCxnSpPr>
          <p:spPr>
            <a:xfrm flipH="1">
              <a:off x="3901021" y="4869160"/>
              <a:ext cx="42593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288C27-6D7E-4108-9016-20F984A0C7ED}"/>
                </a:ext>
              </a:extLst>
            </p:cNvPr>
            <p:cNvSpPr txBox="1"/>
            <p:nvPr/>
          </p:nvSpPr>
          <p:spPr>
            <a:xfrm>
              <a:off x="5163768" y="260648"/>
              <a:ext cx="1802513" cy="711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GPS </a:t>
              </a:r>
              <a:r>
                <a:rPr lang="ko-KR" altLang="en-US" sz="1100" dirty="0"/>
                <a:t>등의 </a:t>
              </a:r>
              <a:endParaRPr lang="en-US" altLang="ko-KR" sz="1100" dirty="0"/>
            </a:p>
            <a:p>
              <a:r>
                <a:rPr lang="ko-KR" altLang="en-US" sz="1100" dirty="0"/>
                <a:t>시스템을 통한</a:t>
              </a:r>
              <a:endParaRPr lang="en-US" altLang="ko-KR" sz="1100" dirty="0"/>
            </a:p>
            <a:p>
              <a:r>
                <a:rPr lang="ko-KR" altLang="en-US" sz="1100" dirty="0"/>
                <a:t>위급상황 판단 결정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D3CFE-B371-4E44-A49D-4563FBE96EDC}"/>
                </a:ext>
              </a:extLst>
            </p:cNvPr>
            <p:cNvSpPr txBox="1"/>
            <p:nvPr/>
          </p:nvSpPr>
          <p:spPr>
            <a:xfrm>
              <a:off x="5205253" y="4892240"/>
              <a:ext cx="2162525" cy="711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전화를 통한 확인</a:t>
              </a:r>
              <a:endParaRPr lang="en-US" altLang="ko-KR" sz="1100" dirty="0"/>
            </a:p>
            <a:p>
              <a:r>
                <a:rPr lang="ko-KR" altLang="en-US" sz="1100" dirty="0"/>
                <a:t>전화불통 등 상황발생시</a:t>
              </a:r>
              <a:endParaRPr lang="en-US" altLang="ko-KR" sz="1100" dirty="0"/>
            </a:p>
            <a:p>
              <a:r>
                <a:rPr lang="en-US" altLang="ko-KR" sz="1100" dirty="0"/>
                <a:t>119 </a:t>
              </a:r>
              <a:r>
                <a:rPr lang="ko-KR" altLang="en-US" sz="1100" dirty="0"/>
                <a:t>등에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신고 </a:t>
              </a:r>
              <a:endParaRPr lang="en-US" altLang="ko-KR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DC9F99-7570-41F6-B1CE-A53F40A005AC}"/>
                </a:ext>
              </a:extLst>
            </p:cNvPr>
            <p:cNvSpPr txBox="1"/>
            <p:nvPr/>
          </p:nvSpPr>
          <p:spPr>
            <a:xfrm>
              <a:off x="2255574" y="2456505"/>
              <a:ext cx="530199" cy="438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F97E65-1095-4739-A5F3-E015558A61FC}"/>
                </a:ext>
              </a:extLst>
            </p:cNvPr>
            <p:cNvSpPr txBox="1"/>
            <p:nvPr/>
          </p:nvSpPr>
          <p:spPr>
            <a:xfrm>
              <a:off x="4686765" y="383760"/>
              <a:ext cx="530199" cy="438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5A9D91-270D-4738-9AB8-70BFBED4010B}"/>
                </a:ext>
              </a:extLst>
            </p:cNvPr>
            <p:cNvSpPr txBox="1"/>
            <p:nvPr/>
          </p:nvSpPr>
          <p:spPr>
            <a:xfrm>
              <a:off x="7536161" y="2607490"/>
              <a:ext cx="530199" cy="438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EBDCA9-CCFD-43D0-9A52-DE75E3F2C08B}"/>
                </a:ext>
              </a:extLst>
            </p:cNvPr>
            <p:cNvSpPr txBox="1"/>
            <p:nvPr/>
          </p:nvSpPr>
          <p:spPr>
            <a:xfrm>
              <a:off x="4732898" y="4892241"/>
              <a:ext cx="530199" cy="438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2AC07EC-4D49-46D7-88BE-FEF6DA2113DB}"/>
                </a:ext>
              </a:extLst>
            </p:cNvPr>
            <p:cNvCxnSpPr>
              <a:stCxn id="9" idx="2"/>
              <a:endCxn id="8" idx="7"/>
            </p:cNvCxnSpPr>
            <p:nvPr/>
          </p:nvCxnSpPr>
          <p:spPr>
            <a:xfrm flipH="1">
              <a:off x="3704173" y="3909054"/>
              <a:ext cx="1582723" cy="4848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0B2F700-7CFD-44C0-9E33-E779C323D66F}"/>
                </a:ext>
              </a:extLst>
            </p:cNvPr>
            <p:cNvCxnSpPr>
              <a:stCxn id="11" idx="1"/>
              <a:endCxn id="9" idx="6"/>
            </p:cNvCxnSpPr>
            <p:nvPr/>
          </p:nvCxnSpPr>
          <p:spPr>
            <a:xfrm flipH="1" flipV="1">
              <a:off x="6631046" y="3909054"/>
              <a:ext cx="1726124" cy="4848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BC08411-E040-471B-83A7-323D8049F288}"/>
                </a:ext>
              </a:extLst>
            </p:cNvPr>
            <p:cNvCxnSpPr>
              <a:stCxn id="9" idx="0"/>
              <a:endCxn id="12" idx="4"/>
            </p:cNvCxnSpPr>
            <p:nvPr/>
          </p:nvCxnSpPr>
          <p:spPr>
            <a:xfrm flipV="1">
              <a:off x="5958971" y="2372883"/>
              <a:ext cx="0" cy="86409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B8DF9-F5FD-4447-AD81-BA94F9A61452}"/>
                </a:ext>
              </a:extLst>
            </p:cNvPr>
            <p:cNvSpPr txBox="1"/>
            <p:nvPr/>
          </p:nvSpPr>
          <p:spPr>
            <a:xfrm>
              <a:off x="5493886" y="2691267"/>
              <a:ext cx="955668" cy="3103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정보관리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957B59-EF8C-47EF-B30B-73836E71E3BD}"/>
                </a:ext>
              </a:extLst>
            </p:cNvPr>
            <p:cNvSpPr txBox="1"/>
            <p:nvPr/>
          </p:nvSpPr>
          <p:spPr>
            <a:xfrm>
              <a:off x="4013705" y="4005063"/>
              <a:ext cx="955668" cy="3103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정보제공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9451F5-3D50-45EA-B33A-CBDE680EC6F4}"/>
                </a:ext>
              </a:extLst>
            </p:cNvPr>
            <p:cNvSpPr txBox="1"/>
            <p:nvPr/>
          </p:nvSpPr>
          <p:spPr>
            <a:xfrm>
              <a:off x="7029022" y="3987344"/>
              <a:ext cx="955668" cy="3103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정보제공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A298B2-EFAD-4F81-BB0C-BDFF524ED78D}"/>
              </a:ext>
            </a:extLst>
          </p:cNvPr>
          <p:cNvSpPr txBox="1"/>
          <p:nvPr/>
        </p:nvSpPr>
        <p:spPr>
          <a:xfrm>
            <a:off x="401978" y="1223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07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D15EA-07AA-4A8C-BA8D-9C49B654DB95}"/>
              </a:ext>
            </a:extLst>
          </p:cNvPr>
          <p:cNvSpPr txBox="1"/>
          <p:nvPr/>
        </p:nvSpPr>
        <p:spPr>
          <a:xfrm>
            <a:off x="1374075" y="12233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재무 구조</a:t>
            </a:r>
          </a:p>
        </p:txBody>
      </p:sp>
    </p:spTree>
    <p:extLst>
      <p:ext uri="{BB962C8B-B14F-4D97-AF65-F5344CB8AC3E}">
        <p14:creationId xmlns:p14="http://schemas.microsoft.com/office/powerpoint/2010/main" val="57068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A01DFC-94D3-456E-A64D-2A76182817B2}"/>
              </a:ext>
            </a:extLst>
          </p:cNvPr>
          <p:cNvGrpSpPr/>
          <p:nvPr/>
        </p:nvGrpSpPr>
        <p:grpSpPr>
          <a:xfrm>
            <a:off x="1806334" y="1313768"/>
            <a:ext cx="9116966" cy="5011948"/>
            <a:chOff x="623392" y="324081"/>
            <a:chExt cx="11499470" cy="651160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3301F86-FA81-4426-A65E-7884F7F9A1B2}"/>
                </a:ext>
              </a:extLst>
            </p:cNvPr>
            <p:cNvSpPr/>
            <p:nvPr/>
          </p:nvSpPr>
          <p:spPr>
            <a:xfrm>
              <a:off x="4956727" y="324081"/>
              <a:ext cx="1536171" cy="153617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Dr.</a:t>
              </a:r>
            </a:p>
            <a:p>
              <a:pPr algn="ctr"/>
              <a:r>
                <a:rPr lang="en-US" altLang="ko-KR" sz="1600" b="1" dirty="0"/>
                <a:t>Will</a:t>
              </a:r>
              <a:endParaRPr lang="ko-KR" altLang="en-US" sz="16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928E670-D981-46C1-8E99-D4D90409F21E}"/>
                </a:ext>
              </a:extLst>
            </p:cNvPr>
            <p:cNvSpPr/>
            <p:nvPr/>
          </p:nvSpPr>
          <p:spPr>
            <a:xfrm>
              <a:off x="1583499" y="326633"/>
              <a:ext cx="1536171" cy="1536171"/>
            </a:xfrm>
            <a:prstGeom prst="ellipse">
              <a:avLst/>
            </a:prstGeom>
            <a:solidFill>
              <a:srgbClr val="00216C"/>
            </a:solidFill>
            <a:ln w="12700">
              <a:solidFill>
                <a:srgbClr val="001545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장착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/>
                <a:t>고객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C096DC-3418-4623-9B3E-459E53FFF9CD}"/>
                </a:ext>
              </a:extLst>
            </p:cNvPr>
            <p:cNvSpPr/>
            <p:nvPr/>
          </p:nvSpPr>
          <p:spPr>
            <a:xfrm>
              <a:off x="8208235" y="335404"/>
              <a:ext cx="1536171" cy="1536171"/>
            </a:xfrm>
            <a:prstGeom prst="ellipse">
              <a:avLst/>
            </a:prstGeom>
            <a:solidFill>
              <a:srgbClr val="00216C"/>
            </a:solidFill>
            <a:ln w="12700">
              <a:solidFill>
                <a:srgbClr val="001545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보호자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2AD24CD-9A68-4352-A48A-08085C643858}"/>
                </a:ext>
              </a:extLst>
            </p:cNvPr>
            <p:cNvSpPr/>
            <p:nvPr/>
          </p:nvSpPr>
          <p:spPr>
            <a:xfrm>
              <a:off x="2831637" y="3901961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교통정보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휠체어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이동가능정보</a:t>
              </a:r>
              <a:endParaRPr lang="en-US" altLang="ko-KR" sz="1200" b="1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F2F86B9-BC52-4F3F-A300-DC8ADC834F6B}"/>
                </a:ext>
              </a:extLst>
            </p:cNvPr>
            <p:cNvSpPr/>
            <p:nvPr/>
          </p:nvSpPr>
          <p:spPr>
            <a:xfrm>
              <a:off x="4533988" y="3901961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장애인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모임정보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D2EA70-5B84-4503-A2F2-FAB1C7D00EFD}"/>
                </a:ext>
              </a:extLst>
            </p:cNvPr>
            <p:cNvSpPr/>
            <p:nvPr/>
          </p:nvSpPr>
          <p:spPr>
            <a:xfrm>
              <a:off x="6226973" y="3887804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식당정보</a:t>
              </a:r>
              <a:endParaRPr lang="ko-KR" altLang="en-US" sz="1200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731F31-45A5-4B81-83A2-7DC6A38287E4}"/>
                </a:ext>
              </a:extLst>
            </p:cNvPr>
            <p:cNvSpPr/>
            <p:nvPr/>
          </p:nvSpPr>
          <p:spPr>
            <a:xfrm>
              <a:off x="7955165" y="3912336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건강정보</a:t>
              </a:r>
              <a:endParaRPr lang="ko-KR" altLang="en-US" sz="1200" b="1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E7C3F5-EE12-4AAD-AAC1-B3B1060191BD}"/>
                </a:ext>
              </a:extLst>
            </p:cNvPr>
            <p:cNvSpPr/>
            <p:nvPr/>
          </p:nvSpPr>
          <p:spPr>
            <a:xfrm>
              <a:off x="9648395" y="3912336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장비정보</a:t>
              </a:r>
              <a:endParaRPr lang="ko-KR" altLang="en-US" sz="12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E151E2D-10D1-4275-8B22-A5D46C6183C0}"/>
                </a:ext>
              </a:extLst>
            </p:cNvPr>
            <p:cNvSpPr/>
            <p:nvPr/>
          </p:nvSpPr>
          <p:spPr>
            <a:xfrm>
              <a:off x="1103445" y="3901961"/>
              <a:ext cx="1536171" cy="153617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의료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장비정보</a:t>
              </a:r>
            </a:p>
          </p:txBody>
        </p:sp>
        <p:sp>
          <p:nvSpPr>
            <p:cNvPr id="21" name="모서리가 둥근 직사각형 1">
              <a:extLst>
                <a:ext uri="{FF2B5EF4-FFF2-40B4-BE49-F238E27FC236}">
                  <a16:creationId xmlns:a16="http://schemas.microsoft.com/office/drawing/2014/main" id="{1DDE628B-D5DC-4AB2-BF42-16EB8016CA02}"/>
                </a:ext>
              </a:extLst>
            </p:cNvPr>
            <p:cNvSpPr/>
            <p:nvPr/>
          </p:nvSpPr>
          <p:spPr>
            <a:xfrm>
              <a:off x="623392" y="3634849"/>
              <a:ext cx="10849205" cy="211223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5751721-D48C-4A5B-A271-1C8177476A1B}"/>
                </a:ext>
              </a:extLst>
            </p:cNvPr>
            <p:cNvCxnSpPr>
              <a:stCxn id="8" idx="4"/>
              <a:endCxn id="23" idx="0"/>
            </p:cNvCxnSpPr>
            <p:nvPr/>
          </p:nvCxnSpPr>
          <p:spPr>
            <a:xfrm flipH="1">
              <a:off x="5693500" y="1860252"/>
              <a:ext cx="31313" cy="158993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9EF743-084E-48F5-BFE9-88FF4AD1EE8D}"/>
                </a:ext>
              </a:extLst>
            </p:cNvPr>
            <p:cNvSpPr txBox="1"/>
            <p:nvPr/>
          </p:nvSpPr>
          <p:spPr>
            <a:xfrm>
              <a:off x="4503110" y="3450183"/>
              <a:ext cx="23807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위치기반 종합 정보제공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C4B50D-A8E7-4582-8B15-A2DE740B1580}"/>
                </a:ext>
              </a:extLst>
            </p:cNvPr>
            <p:cNvSpPr txBox="1"/>
            <p:nvPr/>
          </p:nvSpPr>
          <p:spPr>
            <a:xfrm>
              <a:off x="9380747" y="5876003"/>
              <a:ext cx="2742115" cy="959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189" indent="-457189">
                <a:buAutoNum type="arabicPeriod"/>
              </a:pPr>
              <a:r>
                <a:rPr lang="ko-KR" altLang="en-US" sz="1400" b="1" dirty="0"/>
                <a:t>개별확보</a:t>
              </a:r>
              <a:endParaRPr lang="en-US" altLang="ko-KR" sz="1400" b="1" dirty="0"/>
            </a:p>
            <a:p>
              <a:pPr marL="457189" indent="-457189">
                <a:buAutoNum type="arabicPeriod"/>
              </a:pPr>
              <a:r>
                <a:rPr lang="en-US" altLang="ko-KR" sz="1400" b="1" dirty="0"/>
                <a:t>Community </a:t>
              </a:r>
              <a:r>
                <a:rPr lang="ko-KR" altLang="en-US" sz="1400" b="1" dirty="0"/>
                <a:t>연계</a:t>
              </a:r>
              <a:endParaRPr lang="en-US" altLang="ko-KR" sz="1400" b="1" dirty="0"/>
            </a:p>
            <a:p>
              <a:pPr marL="457189" indent="-457189">
                <a:buAutoNum type="arabicPeriod"/>
              </a:pPr>
              <a:r>
                <a:rPr lang="ko-KR" altLang="en-US" sz="1400" b="1" dirty="0"/>
                <a:t>공공정보 </a:t>
              </a:r>
              <a:r>
                <a:rPr lang="en-US" altLang="ko-KR" sz="1400" b="1" dirty="0"/>
                <a:t>Crawling</a:t>
              </a:r>
              <a:endParaRPr lang="ko-KR" altLang="en-US" sz="1400" b="1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23BF191-75F9-4D33-A5D0-A30C45602AF8}"/>
                </a:ext>
              </a:extLst>
            </p:cNvPr>
            <p:cNvCxnSpPr>
              <a:stCxn id="8" idx="2"/>
              <a:endCxn id="9" idx="6"/>
            </p:cNvCxnSpPr>
            <p:nvPr/>
          </p:nvCxnSpPr>
          <p:spPr>
            <a:xfrm flipH="1">
              <a:off x="3119670" y="1092167"/>
              <a:ext cx="1837057" cy="2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8BF0ADD-1612-4B0B-875A-2B395AF8829D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6492898" y="1092167"/>
              <a:ext cx="1715337" cy="1132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2EE01A-BD60-4E4C-B9D5-409995599183}"/>
                </a:ext>
              </a:extLst>
            </p:cNvPr>
            <p:cNvSpPr txBox="1"/>
            <p:nvPr/>
          </p:nvSpPr>
          <p:spPr>
            <a:xfrm>
              <a:off x="3541758" y="1150723"/>
              <a:ext cx="920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Pushing</a:t>
              </a:r>
              <a:endParaRPr lang="ko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CB1DC1-89D6-4883-A5DC-E06D37800023}"/>
                </a:ext>
              </a:extLst>
            </p:cNvPr>
            <p:cNvSpPr txBox="1"/>
            <p:nvPr/>
          </p:nvSpPr>
          <p:spPr>
            <a:xfrm>
              <a:off x="6856627" y="1169958"/>
              <a:ext cx="920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Pushing</a:t>
              </a:r>
              <a:endParaRPr lang="ko-KR" altLang="en-US" sz="16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704E23-2D31-417C-B8E0-15520D583DEE}"/>
              </a:ext>
            </a:extLst>
          </p:cNvPr>
          <p:cNvSpPr txBox="1"/>
          <p:nvPr/>
        </p:nvSpPr>
        <p:spPr>
          <a:xfrm>
            <a:off x="369094" y="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07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F12F3-ACF7-4D2E-B314-BC960EBC4008}"/>
              </a:ext>
            </a:extLst>
          </p:cNvPr>
          <p:cNvSpPr txBox="1"/>
          <p:nvPr/>
        </p:nvSpPr>
        <p:spPr>
          <a:xfrm>
            <a:off x="1341191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재무 구조</a:t>
            </a:r>
          </a:p>
        </p:txBody>
      </p:sp>
    </p:spTree>
    <p:extLst>
      <p:ext uri="{BB962C8B-B14F-4D97-AF65-F5344CB8AC3E}">
        <p14:creationId xmlns:p14="http://schemas.microsoft.com/office/powerpoint/2010/main" val="154259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4799F-401D-4EB9-A0C3-7177E303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608" y="-1200150"/>
            <a:ext cx="12519216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85C51-A37D-412A-8D84-626CB830C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1841"/>
            <a:ext cx="12192000" cy="79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222870" y="662228"/>
            <a:ext cx="797887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894861" y="157435"/>
            <a:ext cx="501442" cy="79641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4002904" y="6473833"/>
            <a:ext cx="78547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210223" y="6473833"/>
            <a:ext cx="76317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596568-6A14-4AA5-A51E-9CF942524008}"/>
              </a:ext>
            </a:extLst>
          </p:cNvPr>
          <p:cNvSpPr txBox="1"/>
          <p:nvPr/>
        </p:nvSpPr>
        <p:spPr>
          <a:xfrm>
            <a:off x="573125" y="16883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08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BCE12-2823-4731-8897-950317DD8153}"/>
              </a:ext>
            </a:extLst>
          </p:cNvPr>
          <p:cNvSpPr txBox="1"/>
          <p:nvPr/>
        </p:nvSpPr>
        <p:spPr>
          <a:xfrm>
            <a:off x="1396303" y="16883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추진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4BFB26-76A3-4514-BCA9-6041CD9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113639"/>
              </p:ext>
            </p:extLst>
          </p:nvPr>
        </p:nvGraphicFramePr>
        <p:xfrm>
          <a:off x="1877641" y="1059180"/>
          <a:ext cx="8436718" cy="4739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63905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192813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2321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2018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2019</a:t>
                      </a:r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M12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Q4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18000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개발</a:t>
                      </a:r>
                      <a:endParaRPr lang="en-US" altLang="ko-KR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하드웨어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앱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웹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양산화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시장조사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en-US" altLang="ko-KR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1800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마케팅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커뮤니티조사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앱 광고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개제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자금조달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크라운드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펀딩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effectLst/>
                        </a:rPr>
                        <a:t>상생서포터즈</a:t>
                      </a:r>
                      <a:r>
                        <a:rPr lang="ko-KR" altLang="en-US" sz="1050" kern="1200" dirty="0">
                          <a:effectLst/>
                        </a:rPr>
                        <a:t> 청년</a:t>
                      </a:r>
                      <a:r>
                        <a:rPr lang="en-US" altLang="ko-KR" sz="1050" kern="1200" dirty="0">
                          <a:effectLst/>
                        </a:rPr>
                        <a:t>·</a:t>
                      </a:r>
                      <a:r>
                        <a:rPr lang="ko-KR" altLang="en-US" sz="1050" kern="1200" dirty="0">
                          <a:effectLst/>
                        </a:rPr>
                        <a:t>창업 프로그램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effectLst/>
                        </a:rPr>
                        <a:t>기술혁신형 창업기업 지원사업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1949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영업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회사 설립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시제품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소셜 마켓 입점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84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379</Words>
  <Application>Microsoft Office PowerPoint</Application>
  <PresentationFormat>와이드스크린</PresentationFormat>
  <Paragraphs>176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HY헤드라인M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이상우</cp:lastModifiedBy>
  <cp:revision>52</cp:revision>
  <dcterms:created xsi:type="dcterms:W3CDTF">2018-06-13T11:24:55Z</dcterms:created>
  <dcterms:modified xsi:type="dcterms:W3CDTF">2018-11-02T18:36:25Z</dcterms:modified>
</cp:coreProperties>
</file>